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sldIdLst>
    <p:sldId id="256" r:id="rId2"/>
    <p:sldId id="259" r:id="rId3"/>
    <p:sldId id="257" r:id="rId4"/>
    <p:sldId id="260" r:id="rId5"/>
    <p:sldId id="265" r:id="rId6"/>
    <p:sldId id="266" r:id="rId7"/>
    <p:sldId id="269" r:id="rId8"/>
    <p:sldId id="270" r:id="rId9"/>
    <p:sldId id="271" r:id="rId10"/>
    <p:sldId id="263" r:id="rId11"/>
    <p:sldId id="267" r:id="rId12"/>
    <p:sldId id="268" r:id="rId13"/>
    <p:sldId id="272" r:id="rId14"/>
    <p:sldId id="273" r:id="rId15"/>
    <p:sldId id="276" r:id="rId16"/>
    <p:sldId id="282" r:id="rId17"/>
    <p:sldId id="347" r:id="rId18"/>
    <p:sldId id="340" r:id="rId19"/>
    <p:sldId id="341" r:id="rId20"/>
    <p:sldId id="342" r:id="rId21"/>
    <p:sldId id="343" r:id="rId22"/>
    <p:sldId id="345" r:id="rId23"/>
    <p:sldId id="346" r:id="rId24"/>
    <p:sldId id="283" r:id="rId25"/>
    <p:sldId id="285" r:id="rId26"/>
    <p:sldId id="286" r:id="rId27"/>
    <p:sldId id="349" r:id="rId28"/>
    <p:sldId id="350" r:id="rId29"/>
    <p:sldId id="351" r:id="rId30"/>
    <p:sldId id="287" r:id="rId31"/>
    <p:sldId id="280" r:id="rId32"/>
    <p:sldId id="300" r:id="rId33"/>
    <p:sldId id="297" r:id="rId34"/>
    <p:sldId id="301" r:id="rId35"/>
    <p:sldId id="339" r:id="rId36"/>
    <p:sldId id="281" r:id="rId37"/>
    <p:sldId id="288" r:id="rId38"/>
    <p:sldId id="294" r:id="rId39"/>
    <p:sldId id="293" r:id="rId40"/>
    <p:sldId id="295" r:id="rId41"/>
    <p:sldId id="289" r:id="rId42"/>
    <p:sldId id="290" r:id="rId43"/>
    <p:sldId id="291" r:id="rId44"/>
    <p:sldId id="296" r:id="rId45"/>
    <p:sldId id="292" r:id="rId46"/>
    <p:sldId id="302" r:id="rId47"/>
    <p:sldId id="304" r:id="rId48"/>
    <p:sldId id="303" r:id="rId49"/>
    <p:sldId id="305" r:id="rId50"/>
    <p:sldId id="306" r:id="rId51"/>
    <p:sldId id="307" r:id="rId52"/>
    <p:sldId id="308" r:id="rId53"/>
    <p:sldId id="309" r:id="rId54"/>
    <p:sldId id="311" r:id="rId55"/>
    <p:sldId id="310" r:id="rId56"/>
    <p:sldId id="312" r:id="rId57"/>
    <p:sldId id="313" r:id="rId58"/>
    <p:sldId id="315" r:id="rId59"/>
    <p:sldId id="318" r:id="rId60"/>
    <p:sldId id="319" r:id="rId61"/>
    <p:sldId id="320" r:id="rId62"/>
    <p:sldId id="314" r:id="rId63"/>
    <p:sldId id="316" r:id="rId64"/>
    <p:sldId id="317" r:id="rId65"/>
    <p:sldId id="321" r:id="rId66"/>
    <p:sldId id="324" r:id="rId67"/>
    <p:sldId id="323" r:id="rId68"/>
    <p:sldId id="322" r:id="rId69"/>
    <p:sldId id="325" r:id="rId70"/>
    <p:sldId id="329" r:id="rId71"/>
    <p:sldId id="328" r:id="rId72"/>
    <p:sldId id="330" r:id="rId73"/>
    <p:sldId id="333" r:id="rId74"/>
    <p:sldId id="332" r:id="rId75"/>
    <p:sldId id="331" r:id="rId76"/>
    <p:sldId id="336" r:id="rId77"/>
    <p:sldId id="335" r:id="rId78"/>
    <p:sldId id="334" r:id="rId79"/>
    <p:sldId id="338" r:id="rId80"/>
    <p:sldId id="337" r:id="rId81"/>
    <p:sldId id="275" r:id="rId8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FFCC"/>
    <a:srgbClr val="4A5C2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5D1A4-65D2-4BC0-9A4F-8FBA1679867E}" type="datetimeFigureOut">
              <a:rPr lang="it-IT" smtClean="0"/>
              <a:pPr/>
              <a:t>04/09/2018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E4497-D789-46C3-AE46-C506630D544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D0BC-6886-4244-97E8-819283321675}" type="datetimeFigureOut">
              <a:rPr lang="it-IT" smtClean="0"/>
              <a:pPr/>
              <a:t>04/09/2018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C5A8B-5863-4EF2-8099-CA76679D62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1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D0BC-6886-4244-97E8-819283321675}" type="datetimeFigureOut">
              <a:rPr lang="it-IT" smtClean="0"/>
              <a:pPr/>
              <a:t>04/09/2018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C5A8B-5863-4EF2-8099-CA76679D62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1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D0BC-6886-4244-97E8-819283321675}" type="datetimeFigureOut">
              <a:rPr lang="it-IT" smtClean="0"/>
              <a:pPr/>
              <a:t>04/09/2018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C5A8B-5863-4EF2-8099-CA76679D62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1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D0BC-6886-4244-97E8-819283321675}" type="datetimeFigureOut">
              <a:rPr lang="it-IT" smtClean="0"/>
              <a:pPr/>
              <a:t>04/09/2018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C5A8B-5863-4EF2-8099-CA76679D62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1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D0BC-6886-4244-97E8-819283321675}" type="datetimeFigureOut">
              <a:rPr lang="it-IT" smtClean="0"/>
              <a:pPr/>
              <a:t>04/09/2018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C5A8B-5863-4EF2-8099-CA76679D62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1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D0BC-6886-4244-97E8-819283321675}" type="datetimeFigureOut">
              <a:rPr lang="it-IT" smtClean="0"/>
              <a:pPr/>
              <a:t>04/09/2018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C5A8B-5863-4EF2-8099-CA76679D62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1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D0BC-6886-4244-97E8-819283321675}" type="datetimeFigureOut">
              <a:rPr lang="it-IT" smtClean="0"/>
              <a:pPr/>
              <a:t>04/09/2018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C5A8B-5863-4EF2-8099-CA76679D62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1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D0BC-6886-4244-97E8-819283321675}" type="datetimeFigureOut">
              <a:rPr lang="it-IT" smtClean="0"/>
              <a:pPr/>
              <a:t>04/09/2018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C5A8B-5863-4EF2-8099-CA76679D62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1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D0BC-6886-4244-97E8-819283321675}" type="datetimeFigureOut">
              <a:rPr lang="it-IT" smtClean="0"/>
              <a:pPr/>
              <a:t>04/09/2018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C5A8B-5863-4EF2-8099-CA76679D62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1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D0BC-6886-4244-97E8-819283321675}" type="datetimeFigureOut">
              <a:rPr lang="it-IT" smtClean="0"/>
              <a:pPr/>
              <a:t>04/09/2018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C5A8B-5863-4EF2-8099-CA76679D62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1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D0BC-6886-4244-97E8-819283321675}" type="datetimeFigureOut">
              <a:rPr lang="it-IT" smtClean="0"/>
              <a:pPr/>
              <a:t>04/09/2018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C5A8B-5863-4EF2-8099-CA76679D62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1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7D0BC-6886-4244-97E8-819283321675}" type="datetimeFigureOut">
              <a:rPr lang="it-IT" smtClean="0"/>
              <a:pPr/>
              <a:t>04/09/2018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C5A8B-5863-4EF2-8099-CA76679D621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85720" y="357166"/>
            <a:ext cx="8429684" cy="564360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it-IT" sz="6600" b="1" dirty="0" err="1" smtClean="0">
                <a:latin typeface="Times New Roman" pitchFamily="18" charset="0"/>
                <a:cs typeface="Times New Roman" pitchFamily="18" charset="0"/>
              </a:rPr>
              <a:t>SEMPLIFIC@UTO</a:t>
            </a:r>
            <a:r>
              <a:rPr lang="it-IT" sz="6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6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66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br>
              <a:rPr lang="it-IT" sz="6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6600" b="1" dirty="0" smtClean="0">
                <a:latin typeface="Times New Roman" pitchFamily="18" charset="0"/>
                <a:cs typeface="Times New Roman" pitchFamily="18" charset="0"/>
              </a:rPr>
              <a:t>PRATICHE LIGHT</a:t>
            </a:r>
            <a:r>
              <a:rPr lang="it-IT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it-IT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860032" y="623731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/>
              <a:t>A cura della SCIARRILLO SAS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83568" y="623731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 collaborazione con ANDAC</a:t>
            </a:r>
            <a:endParaRPr lang="it-IT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57158" y="214290"/>
            <a:ext cx="8358246" cy="101566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 smtClean="0">
                <a:latin typeface="Times New Roman" pitchFamily="18" charset="0"/>
                <a:cs typeface="Times New Roman" pitchFamily="18" charset="0"/>
              </a:rPr>
              <a:t>AO-STA</a:t>
            </a:r>
            <a:endParaRPr lang="it-IT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guido\Desktop\DOCUMEN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85926"/>
            <a:ext cx="2805565" cy="1928825"/>
          </a:xfrm>
          <a:prstGeom prst="rect">
            <a:avLst/>
          </a:prstGeom>
          <a:noFill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14818"/>
            <a:ext cx="36957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sellaDiTesto 7"/>
          <p:cNvSpPr txBox="1"/>
          <p:nvPr/>
        </p:nvSpPr>
        <p:spPr>
          <a:xfrm>
            <a:off x="4214810" y="1714488"/>
            <a:ext cx="45720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800" b="1" dirty="0" smtClean="0">
                <a:latin typeface="Times New Roman" pitchFamily="18" charset="0"/>
                <a:cs typeface="Times New Roman" pitchFamily="18" charset="0"/>
              </a:rPr>
              <a:t>SI PASSA DAL PORTARE LE PRATICHE AL PRA</a:t>
            </a:r>
            <a:endParaRPr lang="it-IT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357686" y="4214818"/>
            <a:ext cx="45005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latin typeface="Times New Roman" pitchFamily="18" charset="0"/>
                <a:cs typeface="Times New Roman" pitchFamily="18" charset="0"/>
              </a:rPr>
              <a:t>AD INVIARLE IN MODALITA’ DIGITALE </a:t>
            </a:r>
            <a:endParaRPr lang="it-IT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57158" y="214290"/>
            <a:ext cx="8358246" cy="101566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 smtClean="0">
                <a:latin typeface="Times New Roman" pitchFamily="18" charset="0"/>
                <a:cs typeface="Times New Roman" pitchFamily="18" charset="0"/>
              </a:rPr>
              <a:t>AO-STA</a:t>
            </a:r>
            <a:endParaRPr lang="it-IT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Epson GT-15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8"/>
            <a:ext cx="2851308" cy="1285884"/>
          </a:xfrm>
          <a:prstGeom prst="rect">
            <a:avLst/>
          </a:prstGeom>
          <a:noFill/>
        </p:spPr>
      </p:pic>
      <p:pic>
        <p:nvPicPr>
          <p:cNvPr id="20484" name="Picture 4" descr="Kit di Firma Digit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357562"/>
            <a:ext cx="2143140" cy="1589495"/>
          </a:xfrm>
          <a:prstGeom prst="rect">
            <a:avLst/>
          </a:prstGeom>
          <a:noFill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5357802"/>
            <a:ext cx="283939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sellaDiTesto 10"/>
          <p:cNvSpPr txBox="1"/>
          <p:nvPr/>
        </p:nvSpPr>
        <p:spPr>
          <a:xfrm>
            <a:off x="3857620" y="1928802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atin typeface="Times New Roman" pitchFamily="18" charset="0"/>
                <a:cs typeface="Times New Roman" pitchFamily="18" charset="0"/>
              </a:rPr>
              <a:t>QUINDI SCANSIONE</a:t>
            </a:r>
            <a:endParaRPr lang="it-IT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929058" y="3857628"/>
            <a:ext cx="450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atin typeface="Times New Roman" pitchFamily="18" charset="0"/>
                <a:cs typeface="Times New Roman" pitchFamily="18" charset="0"/>
              </a:rPr>
              <a:t>FIRMA DIGITALE</a:t>
            </a:r>
            <a:endParaRPr lang="it-IT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786182" y="5500702"/>
            <a:ext cx="5357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atin typeface="Times New Roman" pitchFamily="18" charset="0"/>
                <a:cs typeface="Times New Roman" pitchFamily="18" charset="0"/>
              </a:rPr>
              <a:t>INVIO TELEMATICO PRA</a:t>
            </a:r>
            <a:endParaRPr lang="it-IT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57158" y="214290"/>
            <a:ext cx="8358246" cy="101566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 smtClean="0">
                <a:latin typeface="Times New Roman" pitchFamily="18" charset="0"/>
                <a:cs typeface="Times New Roman" pitchFamily="18" charset="0"/>
              </a:rPr>
              <a:t>IMPORTANTE</a:t>
            </a:r>
            <a:endParaRPr lang="it-IT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Epson GT-15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8"/>
            <a:ext cx="2851308" cy="1285884"/>
          </a:xfrm>
          <a:prstGeom prst="rect">
            <a:avLst/>
          </a:prstGeom>
          <a:noFill/>
        </p:spPr>
      </p:pic>
      <p:pic>
        <p:nvPicPr>
          <p:cNvPr id="20484" name="Picture 4" descr="Kit di Firma Digit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357562"/>
            <a:ext cx="2143140" cy="1589495"/>
          </a:xfrm>
          <a:prstGeom prst="rect">
            <a:avLst/>
          </a:prstGeom>
          <a:noFill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5357802"/>
            <a:ext cx="283939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sellaDiTesto 10"/>
          <p:cNvSpPr txBox="1"/>
          <p:nvPr/>
        </p:nvSpPr>
        <p:spPr>
          <a:xfrm>
            <a:off x="3635896" y="1928802"/>
            <a:ext cx="4865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atin typeface="Times New Roman" pitchFamily="18" charset="0"/>
                <a:cs typeface="Times New Roman" pitchFamily="18" charset="0"/>
              </a:rPr>
              <a:t>SCANNER VELOCE</a:t>
            </a:r>
            <a:endParaRPr lang="it-IT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563888" y="3357562"/>
            <a:ext cx="53658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atin typeface="Times New Roman" pitchFamily="18" charset="0"/>
                <a:cs typeface="Times New Roman" pitchFamily="18" charset="0"/>
              </a:rPr>
              <a:t>FIRMA DIGITALE SEMPLICE, MEGLIO SE REMOTA</a:t>
            </a:r>
            <a:endParaRPr lang="it-IT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000496" y="5500702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491880" y="5143512"/>
            <a:ext cx="5509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atin typeface="Times New Roman" pitchFamily="18" charset="0"/>
                <a:cs typeface="Times New Roman" pitchFamily="18" charset="0"/>
              </a:rPr>
              <a:t>UN BUON GESTIONALE: </a:t>
            </a:r>
            <a:r>
              <a:rPr lang="it-IT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PRATICHE LIGHT</a:t>
            </a:r>
            <a:endParaRPr lang="it-IT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it-IT" b="1" dirty="0" smtClean="0">
                <a:latin typeface="+mn-lt"/>
              </a:rPr>
              <a:t>MODALITA’ OPERATIVE</a:t>
            </a:r>
            <a:endParaRPr lang="it-IT" b="1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2844" y="1600200"/>
            <a:ext cx="900115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800" b="1" dirty="0" smtClean="0">
                <a:solidFill>
                  <a:srgbClr val="FF0000"/>
                </a:solidFill>
              </a:rPr>
              <a:t>QUANDO</a:t>
            </a:r>
            <a:r>
              <a:rPr lang="it-IT" b="1" dirty="0" smtClean="0"/>
              <a:t> :FARE LE SCANSIONI  ?</a:t>
            </a:r>
          </a:p>
          <a:p>
            <a:pPr>
              <a:buNone/>
            </a:pPr>
            <a:endParaRPr lang="it-IT" b="1" dirty="0" smtClean="0"/>
          </a:p>
          <a:p>
            <a:pPr>
              <a:buNone/>
            </a:pPr>
            <a:r>
              <a:rPr lang="it-IT" sz="2800" b="1" dirty="0" smtClean="0">
                <a:solidFill>
                  <a:srgbClr val="FF0000"/>
                </a:solidFill>
              </a:rPr>
              <a:t>QUANDO</a:t>
            </a:r>
            <a:r>
              <a:rPr lang="it-IT" sz="2800" b="1" dirty="0" smtClean="0"/>
              <a:t> </a:t>
            </a:r>
            <a:r>
              <a:rPr lang="it-IT" b="1" dirty="0" smtClean="0"/>
              <a:t>:AGGANCIARE PRATICA STA  ?</a:t>
            </a:r>
          </a:p>
          <a:p>
            <a:pPr>
              <a:buNone/>
            </a:pPr>
            <a:endParaRPr lang="it-IT" b="1" dirty="0" smtClean="0"/>
          </a:p>
          <a:p>
            <a:pPr>
              <a:buNone/>
            </a:pPr>
            <a:r>
              <a:rPr lang="it-IT" sz="2800" b="1" dirty="0" smtClean="0">
                <a:solidFill>
                  <a:srgbClr val="FF0000"/>
                </a:solidFill>
              </a:rPr>
              <a:t>SIGNIFICATO </a:t>
            </a:r>
            <a:r>
              <a:rPr lang="it-IT" sz="2800" b="1" dirty="0" err="1" smtClean="0">
                <a:solidFill>
                  <a:srgbClr val="FF0000"/>
                </a:solidFill>
              </a:rPr>
              <a:t>DI</a:t>
            </a:r>
            <a:r>
              <a:rPr lang="it-IT" sz="2800" b="1" dirty="0" smtClean="0">
                <a:solidFill>
                  <a:srgbClr val="FF0000"/>
                </a:solidFill>
              </a:rPr>
              <a:t>:</a:t>
            </a:r>
            <a:r>
              <a:rPr lang="it-IT" b="1" dirty="0" smtClean="0"/>
              <a:t>AGGANCIARE PRATICA STA?</a:t>
            </a:r>
          </a:p>
          <a:p>
            <a:pPr>
              <a:buNone/>
            </a:pPr>
            <a:endParaRPr lang="it-IT" b="1" dirty="0" smtClean="0"/>
          </a:p>
          <a:p>
            <a:pPr>
              <a:buNone/>
            </a:pPr>
            <a:r>
              <a:rPr lang="it-IT" b="1" dirty="0" smtClean="0">
                <a:solidFill>
                  <a:srgbClr val="C00000"/>
                </a:solidFill>
              </a:rPr>
              <a:t>COME FARE : 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 PRATICHE LIGHT ?</a:t>
            </a:r>
            <a:endParaRPr lang="it-IT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it-IT" b="1" dirty="0" smtClean="0">
                <a:latin typeface="+mn-lt"/>
              </a:rPr>
              <a:t>MODALITA’ OPERATIVE</a:t>
            </a:r>
            <a:endParaRPr lang="it-IT" b="1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860848"/>
            <a:ext cx="7961538" cy="44256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it-IT" sz="4800" b="1" dirty="0" smtClean="0"/>
              <a:t>PER POTERLE RICORDARLE</a:t>
            </a:r>
          </a:p>
          <a:p>
            <a:pPr algn="ctr">
              <a:buNone/>
            </a:pPr>
            <a:r>
              <a:rPr lang="it-IT" sz="4800" b="1" dirty="0" smtClean="0"/>
              <a:t>PIU’ FACILMENTE </a:t>
            </a:r>
          </a:p>
          <a:p>
            <a:pPr algn="ctr">
              <a:buNone/>
            </a:pPr>
            <a:r>
              <a:rPr lang="it-IT" sz="4800" b="1" dirty="0" smtClean="0"/>
              <a:t>PARAGONIAMOLE ALLE </a:t>
            </a:r>
          </a:p>
          <a:p>
            <a:pPr algn="ctr">
              <a:buNone/>
            </a:pPr>
            <a:r>
              <a:rPr lang="it-IT" sz="4800" b="1" dirty="0" smtClean="0"/>
              <a:t>PROCEDURE ATTUALI</a:t>
            </a:r>
            <a:endParaRPr lang="it-IT" sz="48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it-IT" b="1" dirty="0" smtClean="0">
                <a:latin typeface="+mn-lt"/>
              </a:rPr>
              <a:t>PREPARAZIONE PRATICHE</a:t>
            </a:r>
            <a:endParaRPr lang="it-IT" b="1" dirty="0">
              <a:latin typeface="+mn-l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57158" y="1484784"/>
            <a:ext cx="85725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endParaRPr lang="it-IT" sz="1200" b="1" dirty="0" smtClean="0"/>
          </a:p>
          <a:p>
            <a:pPr algn="ctr">
              <a:buNone/>
            </a:pPr>
            <a:r>
              <a:rPr lang="it-IT" sz="4000" b="1" dirty="0" smtClean="0">
                <a:solidFill>
                  <a:srgbClr val="4A5C26"/>
                </a:solidFill>
              </a:rPr>
              <a:t>OGGI COL CARTACEO</a:t>
            </a:r>
          </a:p>
          <a:p>
            <a:pPr algn="ctr">
              <a:buNone/>
            </a:pPr>
            <a:endParaRPr lang="it-IT" sz="1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it-IT" sz="3200" b="1" dirty="0" smtClean="0">
                <a:solidFill>
                  <a:srgbClr val="0070C0"/>
                </a:solidFill>
              </a:rPr>
              <a:t>QUANDO? </a:t>
            </a:r>
            <a:r>
              <a:rPr lang="it-IT" sz="3600" b="1" dirty="0" smtClean="0"/>
              <a:t>IN QUALUNQUE MOMENTO</a:t>
            </a:r>
          </a:p>
          <a:p>
            <a:pPr>
              <a:buNone/>
            </a:pPr>
            <a:r>
              <a:rPr lang="it-IT" sz="3600" b="1" dirty="0" smtClean="0"/>
              <a:t> </a:t>
            </a:r>
          </a:p>
          <a:p>
            <a:pPr>
              <a:buNone/>
            </a:pPr>
            <a:r>
              <a:rPr lang="it-IT" sz="3200" b="1" dirty="0" smtClean="0">
                <a:solidFill>
                  <a:srgbClr val="0070C0"/>
                </a:solidFill>
              </a:rPr>
              <a:t>COME ? </a:t>
            </a:r>
            <a:r>
              <a:rPr lang="it-IT" sz="3600" b="1" dirty="0" smtClean="0"/>
              <a:t>PINZANDO ALLA NOTA PRA LA DOCUMENTAZIONE NECESSARIA IN MODO CHE SIANO PRONTE PER QUANDO LE PRESENTEREMO</a:t>
            </a:r>
            <a:endParaRPr lang="it-IT" sz="36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b="1" dirty="0" smtClean="0">
                <a:latin typeface="+mn-lt"/>
              </a:rPr>
              <a:t>PREPARAZIONE PRATICHE</a:t>
            </a:r>
            <a:endParaRPr lang="it-IT" b="1" dirty="0">
              <a:latin typeface="+mn-l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57158" y="1484784"/>
            <a:ext cx="8429684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endParaRPr lang="it-IT" sz="1200" b="1" dirty="0" smtClean="0"/>
          </a:p>
          <a:p>
            <a:pPr algn="ctr">
              <a:buNone/>
            </a:pPr>
            <a:r>
              <a:rPr lang="it-IT" sz="4000" b="1" dirty="0" smtClean="0">
                <a:solidFill>
                  <a:srgbClr val="C00000"/>
                </a:solidFill>
              </a:rPr>
              <a:t>CON AO-STA</a:t>
            </a:r>
          </a:p>
          <a:p>
            <a:pPr algn="ctr">
              <a:buNone/>
            </a:pPr>
            <a:endParaRPr lang="it-IT" sz="12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it-IT" sz="3200" b="1" dirty="0" smtClean="0">
                <a:solidFill>
                  <a:srgbClr val="0070C0"/>
                </a:solidFill>
              </a:rPr>
              <a:t>QUANDO? </a:t>
            </a:r>
            <a:r>
              <a:rPr lang="it-IT" sz="3200" b="1" dirty="0" smtClean="0"/>
              <a:t>IN QUALUNQUE MOMENTO</a:t>
            </a:r>
          </a:p>
          <a:p>
            <a:pPr algn="ctr">
              <a:buNone/>
            </a:pPr>
            <a:r>
              <a:rPr lang="it-IT" sz="1200" b="1" dirty="0" smtClean="0"/>
              <a:t> </a:t>
            </a:r>
          </a:p>
          <a:p>
            <a:pPr>
              <a:buNone/>
            </a:pPr>
            <a:r>
              <a:rPr lang="it-IT" sz="3200" b="1" dirty="0" smtClean="0">
                <a:solidFill>
                  <a:srgbClr val="0070C0"/>
                </a:solidFill>
              </a:rPr>
              <a:t>COME </a:t>
            </a:r>
            <a:r>
              <a:rPr lang="it-IT" sz="3100" b="1" dirty="0" smtClean="0">
                <a:solidFill>
                  <a:srgbClr val="0070C0"/>
                </a:solidFill>
              </a:rPr>
              <a:t>?</a:t>
            </a:r>
            <a:r>
              <a:rPr lang="it-IT" sz="3100" b="1" dirty="0" smtClean="0"/>
              <a:t> APRENDO IL FASCICOLO,  FACENDO LE SCANSIONI, FIRMANDOLI DIGITALMENTE E INSERENDOLI NEL FASCICOLO DIGITALE AFFINCHE’ SIANO PRONTE QUANDO LE DOVREMO PRESENTARE </a:t>
            </a: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it-IT" b="1" dirty="0" smtClean="0">
                <a:latin typeface="+mn-lt"/>
              </a:rPr>
              <a:t>PREPARAZIONE PRATICA</a:t>
            </a:r>
            <a:endParaRPr lang="it-IT" b="1" dirty="0">
              <a:latin typeface="+mn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39552" y="1772816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ATTENZIONE A:</a:t>
            </a:r>
          </a:p>
          <a:p>
            <a:r>
              <a:rPr lang="it-IT" sz="2800" b="1" dirty="0" smtClean="0"/>
              <a:t>OGNI DOCUMENTO CHE INVIAMO DEVE ESSERE </a:t>
            </a:r>
            <a:r>
              <a:rPr lang="it-IT" sz="2800" b="1" dirty="0" smtClean="0">
                <a:solidFill>
                  <a:srgbClr val="FF0000"/>
                </a:solidFill>
              </a:rPr>
              <a:t>“ETICHETTATO” </a:t>
            </a:r>
            <a:r>
              <a:rPr lang="it-IT" sz="2800" b="1" dirty="0" smtClean="0"/>
              <a:t>CIOE’ BISOGNA DIRE CHE COSA E’ (ES. CDPD, DOC. IDENTITA’ , NOTA ETC).</a:t>
            </a:r>
          </a:p>
          <a:p>
            <a:r>
              <a:rPr lang="it-IT" sz="2800" b="1" dirty="0" smtClean="0"/>
              <a:t>VEDREMO CON PRATICHE LIGHT CHE SI POSSONO CREARE PER OGNI TIPOLOGIA </a:t>
            </a:r>
            <a:r>
              <a:rPr lang="it-IT" sz="2800" b="1" dirty="0" err="1" smtClean="0"/>
              <a:t>DI</a:t>
            </a:r>
            <a:r>
              <a:rPr lang="it-IT" sz="2800" b="1" dirty="0" smtClean="0"/>
              <a:t> FORMALITA’  DEI MODELLI PER ABBINARE IN SEQUENZA  AUTOMATICA  DOCUMENTO AD ETICHETTA</a:t>
            </a:r>
            <a:endParaRPr lang="it-IT" sz="28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b="1" dirty="0" smtClean="0">
                <a:latin typeface="+mn-lt"/>
              </a:rPr>
              <a:t>PREPARAZIONE PRATICHE</a:t>
            </a:r>
            <a:endParaRPr lang="it-IT" b="1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357298"/>
            <a:ext cx="6181728" cy="5219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reccia a destra 5"/>
          <p:cNvSpPr/>
          <p:nvPr/>
        </p:nvSpPr>
        <p:spPr>
          <a:xfrm rot="19601635">
            <a:off x="2395696" y="5269367"/>
            <a:ext cx="835614" cy="3912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85720" y="1857364"/>
            <a:ext cx="22860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IN PRATICHE LIGHT SI CLICCA SU </a:t>
            </a:r>
            <a:r>
              <a:rPr lang="it-IT" sz="2800" b="1" dirty="0" smtClean="0">
                <a:solidFill>
                  <a:srgbClr val="FF0000"/>
                </a:solidFill>
              </a:rPr>
              <a:t>APRI FASCICOLO</a:t>
            </a:r>
            <a:endParaRPr lang="it-IT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b="1" dirty="0" smtClean="0">
                <a:latin typeface="+mn-lt"/>
              </a:rPr>
              <a:t>PREPARAZIONE PRATICHE</a:t>
            </a:r>
            <a:endParaRPr lang="it-IT" b="1" dirty="0">
              <a:latin typeface="+mn-lt"/>
            </a:endParaRPr>
          </a:p>
        </p:txBody>
      </p:sp>
      <p:sp>
        <p:nvSpPr>
          <p:cNvPr id="6" name="Freccia a destra 5"/>
          <p:cNvSpPr/>
          <p:nvPr/>
        </p:nvSpPr>
        <p:spPr>
          <a:xfrm rot="19601635">
            <a:off x="1238054" y="5386470"/>
            <a:ext cx="428628" cy="2143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5715040" cy="5113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sellaDiTesto 6"/>
          <p:cNvSpPr txBox="1"/>
          <p:nvPr/>
        </p:nvSpPr>
        <p:spPr>
          <a:xfrm>
            <a:off x="6429388" y="1714488"/>
            <a:ext cx="250033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IL FASCICOLO APERTO SI POSIZIONA IN </a:t>
            </a:r>
            <a:r>
              <a:rPr lang="it-IT" sz="2400" b="1" dirty="0" smtClean="0">
                <a:solidFill>
                  <a:srgbClr val="C00000"/>
                </a:solidFill>
              </a:rPr>
              <a:t>ATTESA </a:t>
            </a:r>
            <a:r>
              <a:rPr lang="it-IT" b="1" dirty="0" smtClean="0">
                <a:solidFill>
                  <a:srgbClr val="C00000"/>
                </a:solidFill>
              </a:rPr>
              <a:t>DOCUMENTAZIONE</a:t>
            </a:r>
          </a:p>
          <a:p>
            <a:pPr algn="ctr"/>
            <a:r>
              <a:rPr lang="it-IT" sz="2400" b="1" dirty="0" smtClean="0"/>
              <a:t>ALLORA CLICCHIAMO SU</a:t>
            </a:r>
          </a:p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GESTIONE DOCUMENTI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8" name="Freccia a destra 7"/>
          <p:cNvSpPr/>
          <p:nvPr/>
        </p:nvSpPr>
        <p:spPr>
          <a:xfrm rot="11373495">
            <a:off x="6098880" y="5924554"/>
            <a:ext cx="835614" cy="3912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1470025"/>
          </a:xfrm>
          <a:solidFill>
            <a:srgbClr val="FFFFCC"/>
          </a:solidFill>
        </p:spPr>
        <p:txBody>
          <a:bodyPr>
            <a:normAutofit fontScale="90000"/>
          </a:bodyPr>
          <a:lstStyle/>
          <a:p>
            <a:r>
              <a:rPr lang="it-IT" sz="6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SEMPLIFIC@UTO</a:t>
            </a:r>
            <a:r>
              <a:rPr lang="it-IT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5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LIGHT   -  FULL</a:t>
            </a:r>
            <a:endParaRPr lang="it-IT" sz="5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14282" y="2571744"/>
            <a:ext cx="8643998" cy="36433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algn="l"/>
            <a:r>
              <a:rPr lang="it-IT" sz="4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DUE PAROLE PER AIUTARCI A CAPIRE</a:t>
            </a:r>
          </a:p>
          <a:p>
            <a:endParaRPr lang="it-IT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it-IT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COSA VUOL DIRE OGGI</a:t>
            </a:r>
          </a:p>
          <a:p>
            <a:pPr algn="l">
              <a:buFont typeface="Arial" pitchFamily="34" charset="0"/>
              <a:buChar char="•"/>
            </a:pPr>
            <a:r>
              <a:rPr lang="it-IT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COSA SARA’ DOMANI</a:t>
            </a:r>
          </a:p>
          <a:p>
            <a:pPr algn="l">
              <a:buFont typeface="Arial" pitchFamily="34" charset="0"/>
              <a:buChar char="•"/>
            </a:pPr>
            <a:endParaRPr lang="it-IT" sz="3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it-IT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PERCHE’ PREPARARCI OGGI</a:t>
            </a:r>
          </a:p>
          <a:p>
            <a:pPr algn="l">
              <a:buFont typeface="Arial" pitchFamily="34" charset="0"/>
              <a:buChar char="•"/>
            </a:pPr>
            <a:r>
              <a:rPr lang="it-IT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PERCHE’ </a:t>
            </a:r>
            <a:r>
              <a:rPr lang="it-IT" sz="3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CI</a:t>
            </a:r>
            <a:r>
              <a:rPr lang="it-IT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SERVIRA’ DOMANI</a:t>
            </a:r>
          </a:p>
          <a:p>
            <a:pPr algn="l">
              <a:buFont typeface="Arial" pitchFamily="34" charset="0"/>
              <a:buChar char="•"/>
            </a:pPr>
            <a:endParaRPr lang="it-IT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endParaRPr lang="it-IT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endParaRPr lang="it-IT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6734552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428596" y="214290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IL PROGRAMMA SI PREDISPONE ALLA SCANSIONE </a:t>
            </a:r>
            <a:endParaRPr lang="it-IT" sz="24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23528" y="692696"/>
            <a:ext cx="3927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QUI SELEZIONIAMO </a:t>
            </a:r>
            <a:r>
              <a:rPr lang="it-IT" dirty="0" smtClean="0"/>
              <a:t>LO SCANNER </a:t>
            </a:r>
            <a:endParaRPr lang="it-IT" dirty="0"/>
          </a:p>
        </p:txBody>
      </p:sp>
      <p:sp>
        <p:nvSpPr>
          <p:cNvPr id="8" name="Freccia a destra 7"/>
          <p:cNvSpPr/>
          <p:nvPr/>
        </p:nvSpPr>
        <p:spPr>
          <a:xfrm rot="2521944" flipV="1">
            <a:off x="3987543" y="1140058"/>
            <a:ext cx="547046" cy="18509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644008" y="692696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QUI AVVIAMO LA SCANSIONE</a:t>
            </a:r>
            <a:endParaRPr lang="it-IT" dirty="0"/>
          </a:p>
        </p:txBody>
      </p:sp>
      <p:sp>
        <p:nvSpPr>
          <p:cNvPr id="10" name="Freccia a destra 9"/>
          <p:cNvSpPr/>
          <p:nvPr/>
        </p:nvSpPr>
        <p:spPr>
          <a:xfrm rot="1842261">
            <a:off x="5017532" y="1147602"/>
            <a:ext cx="417559" cy="16745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/>
          <p:cNvSpPr/>
          <p:nvPr/>
        </p:nvSpPr>
        <p:spPr>
          <a:xfrm rot="1842261">
            <a:off x="6241667" y="1219610"/>
            <a:ext cx="417559" cy="16745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7092280" y="1556792"/>
            <a:ext cx="20517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SE LO SCANNER NON PUO’ ESSERE GESTITO DIRETTAMENTE DAL PROGRAMMA BASTA FARE LE SCANSIONI E INVIARLE NELLA CARTELLA “AO-STA DOCUMENTI DISPONIBILI”</a:t>
            </a:r>
            <a:endParaRPr lang="it-IT" sz="2000" b="1" dirty="0"/>
          </a:p>
        </p:txBody>
      </p:sp>
      <p:sp>
        <p:nvSpPr>
          <p:cNvPr id="13" name="Freccia a destra 12"/>
          <p:cNvSpPr/>
          <p:nvPr/>
        </p:nvSpPr>
        <p:spPr>
          <a:xfrm rot="12771845">
            <a:off x="2484416" y="4097332"/>
            <a:ext cx="5176799" cy="20217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428868"/>
            <a:ext cx="7192952" cy="424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Epson GT-1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928670"/>
            <a:ext cx="2571768" cy="1159817"/>
          </a:xfrm>
          <a:prstGeom prst="rect">
            <a:avLst/>
          </a:prstGeom>
          <a:noFill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428604"/>
            <a:ext cx="1214446" cy="811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CasellaDiTesto 13"/>
          <p:cNvSpPr txBox="1"/>
          <p:nvPr/>
        </p:nvSpPr>
        <p:spPr>
          <a:xfrm>
            <a:off x="3214678" y="357166"/>
            <a:ext cx="55721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SI METTONO INSIEME TUTTI I DOCUMENTI DA SCANSIONARE E IL PROGRAMMA </a:t>
            </a:r>
            <a:r>
              <a:rPr lang="it-IT" sz="2000" b="1" dirty="0" err="1" smtClean="0"/>
              <a:t>LI</a:t>
            </a:r>
            <a:r>
              <a:rPr lang="it-IT" sz="2000" b="1" dirty="0" smtClean="0"/>
              <a:t> PRENDE E </a:t>
            </a:r>
            <a:r>
              <a:rPr lang="it-IT" sz="2000" b="1" dirty="0" err="1" smtClean="0"/>
              <a:t>LI</a:t>
            </a:r>
            <a:r>
              <a:rPr lang="it-IT" sz="2000" b="1" dirty="0" smtClean="0"/>
              <a:t> SPOSTA NELLA RELATIVA CARTELLA </a:t>
            </a:r>
            <a:r>
              <a:rPr lang="it-IT" sz="2000" b="1" dirty="0" smtClean="0"/>
              <a:t>PRONTI PER </a:t>
            </a:r>
            <a:r>
              <a:rPr lang="it-IT" sz="2000" b="1" dirty="0" smtClean="0"/>
              <a:t>L’ETICHETTATURA E PER LA FIRMA</a:t>
            </a:r>
            <a:endParaRPr lang="it-IT" sz="2000" b="1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929198"/>
            <a:ext cx="928694" cy="22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5143512"/>
            <a:ext cx="785819" cy="22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5357826"/>
            <a:ext cx="928694" cy="20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Freccia a destra 15"/>
          <p:cNvSpPr/>
          <p:nvPr/>
        </p:nvSpPr>
        <p:spPr>
          <a:xfrm rot="11373495">
            <a:off x="1441214" y="5426086"/>
            <a:ext cx="840604" cy="22067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7858180" cy="500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650572"/>
            <a:ext cx="3143272" cy="564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sellaDiTesto 5"/>
          <p:cNvSpPr txBox="1"/>
          <p:nvPr/>
        </p:nvSpPr>
        <p:spPr>
          <a:xfrm>
            <a:off x="357158" y="285728"/>
            <a:ext cx="8643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SE ABBIAMO INSERITO I DOCUMENTI SECONDO UNA SEQUENZA CHE ABBIAMO PREDISPOSO, APPLICANDO IL RELATIVO MODELLO </a:t>
            </a:r>
            <a:r>
              <a:rPr lang="it-IT" b="1" dirty="0" err="1" smtClean="0"/>
              <a:t>LI</a:t>
            </a:r>
            <a:r>
              <a:rPr lang="it-IT" b="1" dirty="0" smtClean="0"/>
              <a:t> AVREMO ETICHETTATI TUTTI VELOCEMENTE E COL NOME GIUSTO</a:t>
            </a:r>
            <a:endParaRPr lang="it-IT" b="1" dirty="0"/>
          </a:p>
        </p:txBody>
      </p:sp>
      <p:sp>
        <p:nvSpPr>
          <p:cNvPr id="7" name="Freccia a destra 6"/>
          <p:cNvSpPr/>
          <p:nvPr/>
        </p:nvSpPr>
        <p:spPr>
          <a:xfrm rot="11373495">
            <a:off x="5298865" y="4354516"/>
            <a:ext cx="840604" cy="2206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/>
          <p:cNvSpPr/>
          <p:nvPr/>
        </p:nvSpPr>
        <p:spPr>
          <a:xfrm rot="9230401">
            <a:off x="3033276" y="5911589"/>
            <a:ext cx="612470" cy="19284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869315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428596" y="214290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QUINDI FIRMIAMO I DOCUMENTI O APRENDO LA CARTELLA O CON LA FIRMA REMOTA E CLICCANDO SU INVIA E VENGONO ALLEGATI AL FASCICOLO</a:t>
            </a:r>
            <a:endParaRPr lang="it-IT" sz="2400" b="1" dirty="0"/>
          </a:p>
        </p:txBody>
      </p:sp>
      <p:sp>
        <p:nvSpPr>
          <p:cNvPr id="8" name="Freccia a destra 7"/>
          <p:cNvSpPr/>
          <p:nvPr/>
        </p:nvSpPr>
        <p:spPr>
          <a:xfrm rot="7755401">
            <a:off x="2856714" y="3500854"/>
            <a:ext cx="476273" cy="2238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/>
          <p:cNvSpPr/>
          <p:nvPr/>
        </p:nvSpPr>
        <p:spPr>
          <a:xfrm rot="2996144">
            <a:off x="3442475" y="3523867"/>
            <a:ext cx="417559" cy="16745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650572"/>
            <a:ext cx="3143272" cy="564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Freccia a destra 13"/>
          <p:cNvSpPr/>
          <p:nvPr/>
        </p:nvSpPr>
        <p:spPr>
          <a:xfrm rot="2996144">
            <a:off x="4347365" y="3558947"/>
            <a:ext cx="417559" cy="16745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it-IT" b="1" dirty="0" smtClean="0">
                <a:latin typeface="+mn-lt"/>
              </a:rPr>
              <a:t>PRESENTAZIONE PRATICHE</a:t>
            </a:r>
            <a:endParaRPr lang="it-IT" b="1" dirty="0">
              <a:latin typeface="+mn-l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39552" y="1484784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endParaRPr lang="it-IT" sz="1200" b="1" dirty="0" smtClean="0"/>
          </a:p>
          <a:p>
            <a:pPr algn="ctr">
              <a:buNone/>
            </a:pPr>
            <a:r>
              <a:rPr lang="it-IT" sz="4000" b="1" dirty="0" smtClean="0">
                <a:solidFill>
                  <a:schemeClr val="accent3">
                    <a:lumMod val="50000"/>
                  </a:schemeClr>
                </a:solidFill>
              </a:rPr>
              <a:t>OGGI COL CARTACEO</a:t>
            </a:r>
          </a:p>
          <a:p>
            <a:pPr algn="ctr">
              <a:buNone/>
            </a:pPr>
            <a:endParaRPr lang="it-IT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42844" y="3143248"/>
            <a:ext cx="8640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3200" b="1" dirty="0" smtClean="0">
                <a:solidFill>
                  <a:srgbClr val="0070C0"/>
                </a:solidFill>
              </a:rPr>
              <a:t>QUANDO ? </a:t>
            </a:r>
            <a:r>
              <a:rPr lang="it-IT" sz="3200" b="1" dirty="0" smtClean="0"/>
              <a:t>IL GIORNO LAVORATIVO SUCCESSIVO ALLA TRASMISSIONE</a:t>
            </a:r>
          </a:p>
          <a:p>
            <a:pPr>
              <a:buNone/>
            </a:pPr>
            <a:endParaRPr lang="it-IT" sz="32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it-IT" sz="3200" b="1" dirty="0" smtClean="0">
                <a:solidFill>
                  <a:srgbClr val="0070C0"/>
                </a:solidFill>
              </a:rPr>
              <a:t>COME ? </a:t>
            </a:r>
            <a:r>
              <a:rPr lang="it-IT" sz="3200" b="1" dirty="0" smtClean="0"/>
              <a:t>PORTANDOLE AL PRA NEL SUO ORARIO </a:t>
            </a:r>
            <a:r>
              <a:rPr lang="it-IT" sz="3200" b="1" dirty="0" err="1" smtClean="0"/>
              <a:t>DI</a:t>
            </a:r>
            <a:r>
              <a:rPr lang="it-IT" sz="3200" b="1" dirty="0" smtClean="0"/>
              <a:t> APERTURA</a:t>
            </a:r>
            <a:endParaRPr lang="it-IT" sz="32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it-IT" b="1" dirty="0" smtClean="0">
                <a:latin typeface="+mn-lt"/>
              </a:rPr>
              <a:t>PRESENTAZIONE PRATICHE</a:t>
            </a:r>
            <a:endParaRPr lang="it-IT" b="1" dirty="0">
              <a:latin typeface="+mn-lt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51520" y="2786058"/>
            <a:ext cx="889248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2800" b="1" dirty="0" smtClean="0">
                <a:solidFill>
                  <a:srgbClr val="0070C0"/>
                </a:solidFill>
              </a:rPr>
              <a:t>QUANDO ? </a:t>
            </a:r>
            <a:r>
              <a:rPr lang="it-IT" sz="2800" b="1" dirty="0" smtClean="0"/>
              <a:t>GIA’ LO STESSO GIORNO </a:t>
            </a:r>
            <a:r>
              <a:rPr lang="it-IT" sz="2800" b="1" dirty="0" err="1" smtClean="0"/>
              <a:t>DI</a:t>
            </a:r>
            <a:r>
              <a:rPr lang="it-IT" sz="2800" b="1" dirty="0" smtClean="0"/>
              <a:t> TRASMISSIONE  DOPO LA CHIUSURA DELLA POSSIBILITA’ </a:t>
            </a:r>
            <a:r>
              <a:rPr lang="it-IT" sz="2800" b="1" dirty="0" err="1" smtClean="0"/>
              <a:t>DI</a:t>
            </a:r>
            <a:r>
              <a:rPr lang="it-IT" sz="2800" b="1" dirty="0" smtClean="0"/>
              <a:t> TRASMISSIONE ED ENTRO L’ORARIO </a:t>
            </a:r>
            <a:r>
              <a:rPr lang="it-IT" sz="2800" b="1" dirty="0" err="1" smtClean="0"/>
              <a:t>DI</a:t>
            </a:r>
            <a:r>
              <a:rPr lang="it-IT" sz="2800" b="1" dirty="0" smtClean="0"/>
              <a:t> PRESENTAZIONE AL PRA DEL GIORNO LAVORATIVO SUCCESSIVO ALLA TRASMISSIONE </a:t>
            </a:r>
          </a:p>
          <a:p>
            <a:pPr>
              <a:buNone/>
            </a:pPr>
            <a:endParaRPr lang="it-IT" sz="12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it-IT" sz="2800" b="1" dirty="0" smtClean="0">
                <a:solidFill>
                  <a:srgbClr val="0070C0"/>
                </a:solidFill>
              </a:rPr>
              <a:t>COME </a:t>
            </a:r>
            <a:r>
              <a:rPr lang="it-IT" sz="3000" b="1" dirty="0" smtClean="0">
                <a:solidFill>
                  <a:srgbClr val="0070C0"/>
                </a:solidFill>
              </a:rPr>
              <a:t>? </a:t>
            </a:r>
            <a:r>
              <a:rPr lang="it-IT" sz="3000" b="1" dirty="0" smtClean="0"/>
              <a:t>AGGANCIANDO PRATICA STA </a:t>
            </a:r>
            <a:endParaRPr lang="it-IT" sz="30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39552" y="1484784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endParaRPr lang="it-IT" sz="1200" b="1" dirty="0" smtClean="0"/>
          </a:p>
          <a:p>
            <a:pPr algn="ctr">
              <a:buNone/>
            </a:pPr>
            <a:r>
              <a:rPr lang="it-IT" sz="4000" b="1" dirty="0" smtClean="0">
                <a:solidFill>
                  <a:srgbClr val="FF0000"/>
                </a:solidFill>
              </a:rPr>
              <a:t>CON AO-STA</a:t>
            </a:r>
          </a:p>
          <a:p>
            <a:pPr algn="ctr">
              <a:buNone/>
            </a:pPr>
            <a:endParaRPr lang="it-IT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b="1" dirty="0" smtClean="0">
                <a:latin typeface="+mn-lt"/>
              </a:rPr>
              <a:t>AGGANCIARE PRATICA STA</a:t>
            </a:r>
            <a:endParaRPr lang="it-IT" b="1" dirty="0">
              <a:latin typeface="+mn-l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39552" y="1484784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endParaRPr lang="it-IT" sz="1200" b="1" dirty="0" smtClean="0"/>
          </a:p>
          <a:p>
            <a:pPr algn="ctr">
              <a:buNone/>
            </a:pPr>
            <a:r>
              <a:rPr lang="it-IT" sz="4000" b="1" dirty="0" smtClean="0">
                <a:solidFill>
                  <a:srgbClr val="C00000"/>
                </a:solidFill>
              </a:rPr>
              <a:t>CON AO-STA</a:t>
            </a:r>
          </a:p>
          <a:p>
            <a:pPr algn="ctr">
              <a:buNone/>
            </a:pPr>
            <a:endParaRPr lang="it-IT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51520" y="2641461"/>
            <a:ext cx="889248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3200" b="1" dirty="0" smtClean="0"/>
              <a:t>SIGNIFICA INSERIRE IN OGNI FASCICOLO DIGITALE CREATO IL PROTOCOLLO RILASCIATO DAL PRA E CONSOLIDARE IL FASCICOLO </a:t>
            </a:r>
          </a:p>
          <a:p>
            <a:pPr>
              <a:buNone/>
            </a:pPr>
            <a:endParaRPr lang="it-IT" sz="12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it-IT" sz="3200" b="1" dirty="0" smtClean="0">
                <a:solidFill>
                  <a:srgbClr val="0070C0"/>
                </a:solidFill>
              </a:rPr>
              <a:t>COME ? </a:t>
            </a:r>
            <a:r>
              <a:rPr lang="it-IT" sz="3200" b="1" dirty="0" smtClean="0"/>
              <a:t>SE ABBIAMO TRASMESSO USANDO LO STA++ IL PROTOCOLLO VIENE AGGANCIATO AUTOMATICAMENTE DA PRATICHE LIGHT </a:t>
            </a:r>
            <a:endParaRPr lang="it-IT" sz="32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b="1" dirty="0" smtClean="0">
                <a:latin typeface="+mn-lt"/>
              </a:rPr>
              <a:t>AGGANCIARE PRATICA STA</a:t>
            </a:r>
            <a:endParaRPr lang="it-IT" b="1" dirty="0"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684353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6948264" y="1772816"/>
            <a:ext cx="21957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QUANDO ABBIAMO PIU’ PRATICHE E’ CONVENIENTE PREDISPORRE UN ELENCO PRA IN </a:t>
            </a:r>
            <a:r>
              <a:rPr lang="it-IT" b="1" dirty="0" smtClean="0"/>
              <a:t>MODO </a:t>
            </a:r>
            <a:r>
              <a:rPr lang="it-IT" b="1" dirty="0" smtClean="0"/>
              <a:t>TALE DA FARE </a:t>
            </a:r>
            <a:r>
              <a:rPr lang="it-IT" b="1" dirty="0" smtClean="0"/>
              <a:t>L’AGGANCIO IN </a:t>
            </a:r>
            <a:r>
              <a:rPr lang="it-IT" b="1" dirty="0" smtClean="0"/>
              <a:t>AUTOMATICO </a:t>
            </a:r>
            <a:r>
              <a:rPr lang="it-IT" b="1" dirty="0" err="1" smtClean="0"/>
              <a:t>DI</a:t>
            </a:r>
            <a:r>
              <a:rPr lang="it-IT" b="1" dirty="0" smtClean="0"/>
              <a:t> TUTTE </a:t>
            </a:r>
            <a:r>
              <a:rPr lang="it-IT" b="1" dirty="0" smtClean="0"/>
              <a:t>CLICCANDO </a:t>
            </a:r>
            <a:r>
              <a:rPr lang="it-IT" b="1" dirty="0" smtClean="0"/>
              <a:t>QUI </a:t>
            </a:r>
            <a:endParaRPr lang="it-IT" b="1" dirty="0"/>
          </a:p>
        </p:txBody>
      </p:sp>
      <p:sp>
        <p:nvSpPr>
          <p:cNvPr id="8" name="Freccia a destra 7"/>
          <p:cNvSpPr/>
          <p:nvPr/>
        </p:nvSpPr>
        <p:spPr>
          <a:xfrm rot="13484041">
            <a:off x="3288342" y="3425251"/>
            <a:ext cx="840604" cy="2206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b="1" dirty="0" smtClean="0">
                <a:latin typeface="+mn-lt"/>
              </a:rPr>
              <a:t>AGGANCIARE PRATICA STA</a:t>
            </a:r>
            <a:endParaRPr lang="it-IT" b="1" dirty="0"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684353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6804248" y="1772816"/>
            <a:ext cx="233975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CLICCANDO SU STATO DEI FASCIOLI </a:t>
            </a:r>
            <a:r>
              <a:rPr lang="it-IT" b="1" dirty="0" err="1" smtClean="0"/>
              <a:t>CI</a:t>
            </a:r>
            <a:r>
              <a:rPr lang="it-IT" b="1" dirty="0" smtClean="0"/>
              <a:t> FARA’ VEDERE </a:t>
            </a:r>
            <a:r>
              <a:rPr lang="it-IT" b="1" dirty="0" err="1" smtClean="0"/>
              <a:t>DI</a:t>
            </a:r>
            <a:r>
              <a:rPr lang="it-IT" b="1" dirty="0" smtClean="0"/>
              <a:t> VOLTA IN VOLTA  L’AVANZAMENTO </a:t>
            </a:r>
            <a:r>
              <a:rPr lang="it-IT" b="1" dirty="0" err="1" smtClean="0"/>
              <a:t>DI</a:t>
            </a:r>
            <a:r>
              <a:rPr lang="it-IT" b="1" dirty="0" smtClean="0"/>
              <a:t> OGNI SINGOLA PRATICA CHE ANDRA’ DA:</a:t>
            </a:r>
          </a:p>
          <a:p>
            <a:endParaRPr lang="it-IT" b="1" dirty="0" smtClean="0"/>
          </a:p>
          <a:p>
            <a:pPr>
              <a:buFontTx/>
              <a:buChar char="-"/>
            </a:pPr>
            <a:r>
              <a:rPr lang="it-IT" sz="1400" b="1" dirty="0" smtClean="0"/>
              <a:t>ATTESA PRATICA STA</a:t>
            </a:r>
          </a:p>
          <a:p>
            <a:pPr>
              <a:buFontTx/>
              <a:buChar char="-"/>
            </a:pPr>
            <a:endParaRPr lang="it-IT" sz="1200" b="1" dirty="0" smtClean="0"/>
          </a:p>
          <a:p>
            <a:pPr>
              <a:buFontTx/>
              <a:buChar char="-"/>
            </a:pPr>
            <a:r>
              <a:rPr lang="it-IT" sz="1400" b="1" dirty="0" smtClean="0"/>
              <a:t> DOCUMENTAZIONE CONSOLIDATA</a:t>
            </a:r>
          </a:p>
          <a:p>
            <a:pPr>
              <a:buFontTx/>
              <a:buChar char="-"/>
            </a:pPr>
            <a:endParaRPr lang="it-IT" sz="1200" b="1" dirty="0" smtClean="0"/>
          </a:p>
          <a:p>
            <a:pPr>
              <a:buFontTx/>
              <a:buChar char="-"/>
            </a:pPr>
            <a:r>
              <a:rPr lang="it-IT" sz="1200" b="1" dirty="0" smtClean="0"/>
              <a:t>- </a:t>
            </a:r>
            <a:r>
              <a:rPr lang="it-IT" sz="1400" b="1" dirty="0" smtClean="0"/>
              <a:t>FASCICOLO EVASO</a:t>
            </a:r>
            <a:r>
              <a:rPr lang="it-IT" sz="1400" dirty="0" smtClean="0"/>
              <a:t> </a:t>
            </a:r>
            <a:endParaRPr lang="it-IT" sz="1200" dirty="0"/>
          </a:p>
        </p:txBody>
      </p:sp>
      <p:sp>
        <p:nvSpPr>
          <p:cNvPr id="8" name="Freccia a destra 7"/>
          <p:cNvSpPr/>
          <p:nvPr/>
        </p:nvSpPr>
        <p:spPr>
          <a:xfrm rot="13484041">
            <a:off x="2007649" y="3476836"/>
            <a:ext cx="840604" cy="2206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b="1" dirty="0" smtClean="0">
                <a:latin typeface="+mn-lt"/>
              </a:rPr>
              <a:t>AGGANCIARE PRATICA STA</a:t>
            </a:r>
            <a:endParaRPr lang="it-IT" b="1" dirty="0">
              <a:latin typeface="+mn-lt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04248" y="1772816"/>
            <a:ext cx="2339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endParaRPr lang="it-IT" sz="1200" b="1" dirty="0" smtClean="0"/>
          </a:p>
          <a:p>
            <a:pPr>
              <a:buFontTx/>
              <a:buChar char="-"/>
            </a:pPr>
            <a:endParaRPr lang="it-IT" sz="1200" b="1" dirty="0" smtClean="0"/>
          </a:p>
          <a:p>
            <a:pPr>
              <a:buFontTx/>
              <a:buChar char="-"/>
            </a:pPr>
            <a:endParaRPr lang="it-IT" sz="12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6630275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eccia a destra 8"/>
          <p:cNvSpPr/>
          <p:nvPr/>
        </p:nvSpPr>
        <p:spPr>
          <a:xfrm rot="13484041">
            <a:off x="5536040" y="5205028"/>
            <a:ext cx="840604" cy="2206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6876256" y="1700808"/>
            <a:ext cx="22677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I FASCICOLI EVASI CA VALIDARE SONO QUELLI </a:t>
            </a:r>
            <a:r>
              <a:rPr lang="it-IT" b="1" dirty="0" err="1" smtClean="0"/>
              <a:t>DI</a:t>
            </a:r>
            <a:r>
              <a:rPr lang="it-IT" b="1" dirty="0" smtClean="0"/>
              <a:t> CUI DOVREMO PRESENTARE L’ATTO ORIGINALE ENTRO LA QUINDICINA SUCCESSIVA. GLI ALTRI QUELLI CHE DISTRUGGEREMO A SEGUITO DELLA COMUNICAZIONE</a:t>
            </a:r>
            <a:endParaRPr lang="it-IT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22114"/>
          </a:xfrm>
          <a:solidFill>
            <a:srgbClr val="FFFFCC"/>
          </a:solidFill>
        </p:spPr>
        <p:txBody>
          <a:bodyPr>
            <a:normAutofit/>
          </a:bodyPr>
          <a:lstStyle/>
          <a:p>
            <a:r>
              <a:rPr lang="it-IT" sz="5400" b="1" dirty="0" smtClean="0">
                <a:latin typeface="Times New Roman" pitchFamily="18" charset="0"/>
                <a:cs typeface="Times New Roman" pitchFamily="18" charset="0"/>
              </a:rPr>
              <a:t>I PROCESSI DIGITALI</a:t>
            </a:r>
            <a:endParaRPr lang="it-IT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magine 4" descr="perdereiltre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356992"/>
            <a:ext cx="5504257" cy="328612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79512" y="1412776"/>
            <a:ext cx="87849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1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 QUALCUNO </a:t>
            </a:r>
            <a:r>
              <a:rPr lang="it-IT" sz="31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it-IT" sz="31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NOI PENSA CHE LA NOSTRA ATTIVITA’ CONTINUERA’ CON LE STESSE MODALITA’  NON STA’ PER PERDERE IL TRENO MA LO HA GIA’ PERSO !</a:t>
            </a:r>
            <a:endParaRPr lang="it-IT" sz="31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it-IT" b="1" dirty="0" smtClean="0">
                <a:latin typeface="+mn-lt"/>
              </a:rPr>
              <a:t>MODALITA’ OPERATIVE</a:t>
            </a:r>
            <a:endParaRPr lang="it-IT" b="1" dirty="0">
              <a:latin typeface="+mn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39552" y="1772816"/>
            <a:ext cx="806489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ATTENZIONE A:</a:t>
            </a:r>
          </a:p>
          <a:p>
            <a:r>
              <a:rPr lang="it-IT" sz="2800" b="1" dirty="0" smtClean="0"/>
              <a:t>VERIFICARE QUANDO ABBIAMO CONSOLIDATO LE PRATICHE CHE IL SISTEMA NON ABBIA RISPOSTO:</a:t>
            </a:r>
          </a:p>
          <a:p>
            <a:r>
              <a:rPr lang="it-IT" sz="2800" b="1" dirty="0" smtClean="0"/>
              <a:t> </a:t>
            </a:r>
            <a:r>
              <a:rPr lang="it-IT" sz="2800" b="1" dirty="0" smtClean="0">
                <a:solidFill>
                  <a:srgbClr val="C00000"/>
                </a:solidFill>
              </a:rPr>
              <a:t>“ESITO DELIBATORE NEGATIVO” </a:t>
            </a:r>
          </a:p>
          <a:p>
            <a:r>
              <a:rPr lang="it-IT" sz="2800" b="1" dirty="0" smtClean="0"/>
              <a:t>PERCHE’ VUOL DIRE CHE: </a:t>
            </a:r>
          </a:p>
          <a:p>
            <a:endParaRPr lang="it-IT" sz="1200" b="1" dirty="0" smtClean="0"/>
          </a:p>
          <a:p>
            <a:pPr>
              <a:buFontTx/>
              <a:buChar char="-"/>
            </a:pPr>
            <a:r>
              <a:rPr lang="it-IT" sz="2800" b="1" dirty="0" smtClean="0"/>
              <a:t>O NON ABBIAMO INVIATO UN DOCUMENTO OBBLIGATORIO</a:t>
            </a:r>
          </a:p>
          <a:p>
            <a:pPr>
              <a:buFontTx/>
              <a:buChar char="-"/>
            </a:pPr>
            <a:endParaRPr lang="it-IT" sz="1200" b="1" dirty="0" smtClean="0"/>
          </a:p>
          <a:p>
            <a:pPr>
              <a:buFontTx/>
              <a:buChar char="-"/>
            </a:pPr>
            <a:r>
              <a:rPr lang="it-IT" sz="2800" b="1" dirty="0" smtClean="0"/>
              <a:t>O NON ERA ANCORA CHIUSO L’ORARIO </a:t>
            </a:r>
            <a:r>
              <a:rPr lang="it-IT" sz="2800" b="1" dirty="0" err="1" smtClean="0"/>
              <a:t>DI</a:t>
            </a:r>
            <a:r>
              <a:rPr lang="it-IT" sz="2800" b="1" dirty="0" smtClean="0"/>
              <a:t> TRASMISSIONE</a:t>
            </a:r>
          </a:p>
          <a:p>
            <a:endParaRPr lang="it-IT" sz="28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85736"/>
            <a:ext cx="8229600" cy="1143000"/>
          </a:xfrm>
          <a:solidFill>
            <a:srgbClr val="FFFFCC"/>
          </a:solidFill>
        </p:spPr>
        <p:txBody>
          <a:bodyPr/>
          <a:lstStyle/>
          <a:p>
            <a:r>
              <a:rPr lang="it-IT" b="1" dirty="0" smtClean="0">
                <a:latin typeface="+mn-lt"/>
              </a:rPr>
              <a:t>MODALITA’ OPERATIVE</a:t>
            </a:r>
            <a:endParaRPr lang="it-IT" b="1" dirty="0">
              <a:latin typeface="+mn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67544" y="1628800"/>
            <a:ext cx="82809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/>
              <a:t>POICHE’ LA DELIBAZIONE DELLE PRATICHE AVVIENE A LIVELLO NAZIONALE , CIOE’ QUALUNQUE PRA </a:t>
            </a:r>
            <a:r>
              <a:rPr lang="it-IT" sz="3000" b="1" dirty="0" err="1" smtClean="0"/>
              <a:t>D’ITALIA</a:t>
            </a:r>
            <a:r>
              <a:rPr lang="it-IT" sz="3000" b="1" dirty="0" smtClean="0"/>
              <a:t> PUO’ PRENDERE IN CARICO IL FASCICOLO E CONVALIDARLO</a:t>
            </a:r>
            <a:endParaRPr lang="it-IT" sz="30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it-IT" b="1" dirty="0" smtClean="0">
                <a:latin typeface="+mn-lt"/>
              </a:rPr>
              <a:t>MODALITA’ OPERATIVE</a:t>
            </a:r>
            <a:endParaRPr lang="it-IT" b="1" dirty="0">
              <a:latin typeface="+mn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67544" y="1628800"/>
            <a:ext cx="82809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/>
              <a:t>POICHE’ LA DELIBAZIONE DELLE PRATICHE AVVIENE A LIVELLO NAZIONALE , CIOE’ QUALUNQUE PRA </a:t>
            </a:r>
            <a:r>
              <a:rPr lang="it-IT" sz="3000" b="1" dirty="0" err="1" smtClean="0"/>
              <a:t>D’ITALIA</a:t>
            </a:r>
            <a:r>
              <a:rPr lang="it-IT" sz="3000" b="1" dirty="0" smtClean="0"/>
              <a:t> PUO’ PRENDERE IN CARICO IL FASCICOLO E CONVALIDARLO</a:t>
            </a:r>
            <a:endParaRPr lang="it-IT" sz="30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39552" y="3995678"/>
            <a:ext cx="82809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/>
              <a:t>E’ IMPORTANTISSIMO </a:t>
            </a:r>
            <a:r>
              <a:rPr lang="it-IT" sz="3000" b="1" dirty="0" smtClean="0">
                <a:solidFill>
                  <a:srgbClr val="C00000"/>
                </a:solidFill>
              </a:rPr>
              <a:t>CONOSCERE QUALE SIA LA DOCUMENTAZIONE MINIMA OBBLIGATORIA</a:t>
            </a:r>
            <a:r>
              <a:rPr lang="it-IT" sz="3000" b="1" dirty="0" smtClean="0"/>
              <a:t>, POICHE’ SPESSO CAPITA CHE VENGANO CHIESTI DOCUMENTI NON NECESSARI</a:t>
            </a:r>
            <a:endParaRPr lang="it-IT" sz="30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it-IT" b="1" dirty="0" smtClean="0">
                <a:latin typeface="+mn-lt"/>
              </a:rPr>
              <a:t>MODALITA’ OPERATIVE</a:t>
            </a:r>
            <a:endParaRPr lang="it-IT" b="1" dirty="0">
              <a:latin typeface="+mn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67544" y="1628800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 smtClean="0"/>
              <a:t>ESISTE IN “COMUNICAZIONI E LETTERE CIRCOLARI “ </a:t>
            </a:r>
            <a:r>
              <a:rPr lang="it-IT" sz="3000" b="1" dirty="0" err="1" smtClean="0"/>
              <a:t>DI</a:t>
            </a:r>
            <a:r>
              <a:rPr lang="it-IT" sz="3000" b="1" dirty="0" smtClean="0"/>
              <a:t> TITANO NELLA MASCHERA CHE INDICA I SERVIZI, UN FILE EXCEL AL CUI INTERNO </a:t>
            </a:r>
            <a:r>
              <a:rPr lang="it-IT" sz="3000" b="1" dirty="0" err="1" smtClean="0"/>
              <a:t>C’E</a:t>
            </a:r>
            <a:r>
              <a:rPr lang="it-IT" sz="3000" b="1" dirty="0" smtClean="0"/>
              <a:t>’ UN FOGLIO CHE SI CHIAMA </a:t>
            </a:r>
            <a:r>
              <a:rPr lang="it-IT" sz="3000" b="1" dirty="0" smtClean="0">
                <a:solidFill>
                  <a:srgbClr val="C00000"/>
                </a:solidFill>
              </a:rPr>
              <a:t>:”GRIGLIA FORMALITA’ ACCETTATE”.</a:t>
            </a: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it-IT" b="1" dirty="0" smtClean="0">
                <a:latin typeface="+mn-lt"/>
              </a:rPr>
              <a:t>MODALITA’ OPERATIVE</a:t>
            </a:r>
            <a:endParaRPr lang="it-IT" b="1" dirty="0">
              <a:latin typeface="+mn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67544" y="1628800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 smtClean="0"/>
              <a:t>ESISTE IN “COMUNICAZIONI E LETTERE CIRCOLARI “ </a:t>
            </a:r>
            <a:r>
              <a:rPr lang="it-IT" sz="3000" b="1" dirty="0" err="1" smtClean="0"/>
              <a:t>DI</a:t>
            </a:r>
            <a:r>
              <a:rPr lang="it-IT" sz="3000" b="1" dirty="0" smtClean="0"/>
              <a:t> TITANO NELLA MASCHERA CHE INDICA I SERVIZI, UN FILE EXCEL AL CUI INTERNO </a:t>
            </a:r>
            <a:r>
              <a:rPr lang="it-IT" sz="3000" b="1" dirty="0" err="1" smtClean="0"/>
              <a:t>C’E</a:t>
            </a:r>
            <a:r>
              <a:rPr lang="it-IT" sz="3000" b="1" dirty="0" smtClean="0"/>
              <a:t>’ UN FOGLIO CHE SI CHIAMA :”</a:t>
            </a:r>
            <a:r>
              <a:rPr lang="it-IT" sz="3000" b="1" dirty="0" smtClean="0">
                <a:solidFill>
                  <a:srgbClr val="C00000"/>
                </a:solidFill>
              </a:rPr>
              <a:t>GRIGLIA FORMALITA’ ACCETTATE”.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39552" y="4509120"/>
            <a:ext cx="8352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IN ESSO VENGONO RIPORTATI I DOCUMENTI OBBLIGATORI DA ALLEGARE. </a:t>
            </a:r>
          </a:p>
          <a:p>
            <a:r>
              <a:rPr lang="it-IT" sz="2800" b="1" dirty="0" smtClean="0"/>
              <a:t>POICHE’ NON E’ SEMPLICE DA VISUALIZZARE SCORRENDOLO, HO PREPARATO DELLE  STAMPE RIEPILOGATIVE</a:t>
            </a:r>
            <a:endParaRPr lang="it-IT" sz="28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786" y="1988840"/>
            <a:ext cx="882021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it-IT" b="1" dirty="0" smtClean="0">
                <a:latin typeface="+mn-lt"/>
              </a:rPr>
              <a:t>MODALITA’ OPERATIVE</a:t>
            </a:r>
            <a:endParaRPr lang="it-IT" b="1" dirty="0">
              <a:latin typeface="+mn-lt"/>
            </a:endParaRP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it-IT" b="1" dirty="0" smtClean="0">
                <a:latin typeface="+mn-lt"/>
              </a:rPr>
              <a:t>MODALITA’ OPERATIVE</a:t>
            </a:r>
            <a:endParaRPr lang="it-IT" b="1" dirty="0">
              <a:latin typeface="+mn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67544" y="1841242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/>
              <a:t>VEDIAMO LE DIFFERENZE TRA</a:t>
            </a:r>
          </a:p>
          <a:p>
            <a:endParaRPr lang="it-IT" sz="4000" b="1" dirty="0" smtClean="0"/>
          </a:p>
          <a:p>
            <a:pPr>
              <a:buFont typeface="Arial" pitchFamily="34" charset="0"/>
              <a:buChar char="•"/>
            </a:pPr>
            <a:r>
              <a:rPr lang="it-IT" sz="4000" b="1" dirty="0" smtClean="0"/>
              <a:t> SEMPLIFICAUTO LIGHT</a:t>
            </a:r>
          </a:p>
          <a:p>
            <a:pPr>
              <a:buFont typeface="Arial" pitchFamily="34" charset="0"/>
              <a:buChar char="•"/>
            </a:pPr>
            <a:endParaRPr lang="it-IT" sz="4000" b="1" dirty="0" smtClean="0"/>
          </a:p>
          <a:p>
            <a:pPr>
              <a:buFont typeface="Arial" pitchFamily="34" charset="0"/>
              <a:buChar char="•"/>
            </a:pPr>
            <a:r>
              <a:rPr lang="it-IT" sz="4000" b="1" dirty="0" smtClean="0"/>
              <a:t> SEMPLIFICAUTO FULL</a:t>
            </a:r>
          </a:p>
          <a:p>
            <a:endParaRPr lang="it-IT" sz="40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it-IT" b="1" dirty="0" smtClean="0">
                <a:latin typeface="+mn-lt"/>
              </a:rPr>
              <a:t>MODALITA’ OPERATIVE</a:t>
            </a:r>
            <a:endParaRPr lang="it-IT" b="1" dirty="0">
              <a:latin typeface="+mn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11560" y="1844824"/>
            <a:ext cx="8208912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err="1" smtClean="0"/>
              <a:t>SEMPLIFIC@UTO</a:t>
            </a:r>
            <a:r>
              <a:rPr lang="it-IT" sz="4800" b="1" dirty="0" smtClean="0"/>
              <a:t> FULL</a:t>
            </a:r>
            <a:endParaRPr lang="it-IT" sz="48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11560" y="2924944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OGNI FORMALITA’ </a:t>
            </a:r>
            <a:r>
              <a:rPr lang="it-IT" sz="2800" b="1" dirty="0" smtClean="0">
                <a:solidFill>
                  <a:srgbClr val="FF0000"/>
                </a:solidFill>
              </a:rPr>
              <a:t>DEVE</a:t>
            </a:r>
            <a:r>
              <a:rPr lang="it-IT" sz="2800" b="1" dirty="0" smtClean="0"/>
              <a:t> ESSERE GESTITA CON </a:t>
            </a:r>
            <a:r>
              <a:rPr lang="it-IT" sz="2800" b="1" dirty="0" err="1" smtClean="0"/>
              <a:t>SEMPLIFIC@UTO</a:t>
            </a:r>
            <a:r>
              <a:rPr lang="it-IT" sz="2800" b="1" dirty="0" smtClean="0"/>
              <a:t> </a:t>
            </a:r>
            <a:endParaRPr lang="it-IT" sz="28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95536" y="4005064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GLI ATTI </a:t>
            </a:r>
            <a:r>
              <a:rPr lang="it-IT" sz="2400" b="1" dirty="0" err="1" smtClean="0"/>
              <a:t>DI</a:t>
            </a:r>
            <a:r>
              <a:rPr lang="it-IT" sz="2400" b="1" dirty="0" smtClean="0"/>
              <a:t> VENDITA POSSONO ESSERE FATTI SIA SU</a:t>
            </a:r>
          </a:p>
          <a:p>
            <a:endParaRPr lang="it-IT" sz="1200" b="1" dirty="0" smtClean="0"/>
          </a:p>
          <a:p>
            <a:pPr>
              <a:buFont typeface="Arial" pitchFamily="34" charset="0"/>
              <a:buChar char="•"/>
            </a:pPr>
            <a:r>
              <a:rPr lang="it-IT" sz="2400" b="1" dirty="0" smtClean="0"/>
              <a:t> CDP CARTACEO</a:t>
            </a:r>
          </a:p>
          <a:p>
            <a:endParaRPr lang="it-IT" sz="2400" b="1" dirty="0" smtClean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it-IT" b="1" dirty="0" smtClean="0">
                <a:latin typeface="+mn-lt"/>
              </a:rPr>
              <a:t>MODALITA’ OPERATIVE</a:t>
            </a:r>
            <a:endParaRPr lang="it-IT" b="1" dirty="0">
              <a:latin typeface="+mn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11560" y="1844824"/>
            <a:ext cx="8208912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err="1" smtClean="0"/>
              <a:t>SEMPLIFIC@UTO</a:t>
            </a:r>
            <a:r>
              <a:rPr lang="it-IT" sz="4800" b="1" dirty="0" smtClean="0"/>
              <a:t> FULL</a:t>
            </a:r>
            <a:endParaRPr lang="it-IT" sz="48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11560" y="2924944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OGNI FORMALITA’ </a:t>
            </a:r>
            <a:r>
              <a:rPr lang="it-IT" sz="2800" b="1" dirty="0" smtClean="0">
                <a:solidFill>
                  <a:srgbClr val="FF0000"/>
                </a:solidFill>
              </a:rPr>
              <a:t>DEVE</a:t>
            </a:r>
            <a:r>
              <a:rPr lang="it-IT" sz="2800" b="1" dirty="0" smtClean="0"/>
              <a:t> ESSERE GESTITA CON </a:t>
            </a:r>
            <a:r>
              <a:rPr lang="it-IT" sz="2800" b="1" dirty="0" err="1" smtClean="0"/>
              <a:t>SEMPLIFIC@UTO</a:t>
            </a:r>
            <a:r>
              <a:rPr lang="it-IT" sz="2800" b="1" dirty="0" smtClean="0"/>
              <a:t> </a:t>
            </a:r>
            <a:endParaRPr lang="it-IT" sz="28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95536" y="4005064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GLI ATTI </a:t>
            </a:r>
            <a:r>
              <a:rPr lang="it-IT" sz="2400" b="1" dirty="0" err="1" smtClean="0"/>
              <a:t>DI</a:t>
            </a:r>
            <a:r>
              <a:rPr lang="it-IT" sz="2400" b="1" dirty="0" smtClean="0"/>
              <a:t> VENDITA POSSONO ESSERE FATTI SIA SU</a:t>
            </a:r>
          </a:p>
          <a:p>
            <a:endParaRPr lang="it-IT" sz="1200" b="1" dirty="0" smtClean="0"/>
          </a:p>
          <a:p>
            <a:pPr>
              <a:buFont typeface="Arial" pitchFamily="34" charset="0"/>
              <a:buChar char="•"/>
            </a:pPr>
            <a:r>
              <a:rPr lang="it-IT" sz="2400" b="1" dirty="0" smtClean="0"/>
              <a:t> CDP CARTACEO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/>
              <a:t> MATERIALIZZANDO UN CDP DIGITALE</a:t>
            </a:r>
          </a:p>
          <a:p>
            <a:r>
              <a:rPr lang="it-IT" sz="2400" b="1" dirty="0" smtClean="0"/>
              <a:t> </a:t>
            </a:r>
            <a:endParaRPr lang="it-IT" sz="24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it-IT" b="1" dirty="0" smtClean="0">
                <a:latin typeface="+mn-lt"/>
              </a:rPr>
              <a:t>MODALITA’ OPERATIVE</a:t>
            </a:r>
            <a:endParaRPr lang="it-IT" b="1" dirty="0">
              <a:latin typeface="+mn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11560" y="1844824"/>
            <a:ext cx="8208912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err="1" smtClean="0"/>
              <a:t>SEMPLIFIC@UTO</a:t>
            </a:r>
            <a:r>
              <a:rPr lang="it-IT" sz="4800" b="1" dirty="0" smtClean="0"/>
              <a:t> FULL</a:t>
            </a:r>
            <a:endParaRPr lang="it-IT" sz="48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11560" y="2924944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OGNI FORMALITA’ </a:t>
            </a:r>
            <a:r>
              <a:rPr lang="it-IT" sz="2800" b="1" dirty="0" smtClean="0">
                <a:solidFill>
                  <a:srgbClr val="FF0000"/>
                </a:solidFill>
              </a:rPr>
              <a:t>DEVE</a:t>
            </a:r>
            <a:r>
              <a:rPr lang="it-IT" sz="2800" b="1" dirty="0" smtClean="0"/>
              <a:t> ESSERE GESTITA CON </a:t>
            </a:r>
            <a:r>
              <a:rPr lang="it-IT" sz="2800" b="1" dirty="0" err="1" smtClean="0"/>
              <a:t>SEMPLIFIC@UTO</a:t>
            </a:r>
            <a:r>
              <a:rPr lang="it-IT" sz="2800" b="1" dirty="0" smtClean="0"/>
              <a:t> </a:t>
            </a:r>
            <a:endParaRPr lang="it-IT" sz="28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95536" y="4005064"/>
            <a:ext cx="820891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GLI ATTI </a:t>
            </a:r>
            <a:r>
              <a:rPr lang="it-IT" sz="2400" b="1" dirty="0" err="1" smtClean="0"/>
              <a:t>DI</a:t>
            </a:r>
            <a:r>
              <a:rPr lang="it-IT" sz="2400" b="1" dirty="0" smtClean="0"/>
              <a:t> VENDITA POSSONO ESSERE FATTI SIA SU</a:t>
            </a:r>
          </a:p>
          <a:p>
            <a:endParaRPr lang="it-IT" sz="1200" b="1" dirty="0" smtClean="0"/>
          </a:p>
          <a:p>
            <a:pPr>
              <a:buFont typeface="Arial" pitchFamily="34" charset="0"/>
              <a:buChar char="•"/>
            </a:pPr>
            <a:r>
              <a:rPr lang="it-IT" sz="2400" b="1" dirty="0" smtClean="0"/>
              <a:t> CDP CARTACEO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/>
              <a:t> MATERIALIZZANDO UN CDP DIGITALE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/>
              <a:t> RENDENDO DIGITALE E MATERIALIZZANDO UN CDP CARTACEO</a:t>
            </a:r>
          </a:p>
          <a:p>
            <a:pPr>
              <a:buFont typeface="Arial" pitchFamily="34" charset="0"/>
              <a:buChar char="•"/>
            </a:pPr>
            <a:endParaRPr lang="it-IT" sz="24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92" y="357166"/>
            <a:ext cx="900870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it-IT" b="1" dirty="0" smtClean="0">
                <a:latin typeface="+mn-lt"/>
              </a:rPr>
              <a:t>MODALITA’ OPERATIVE</a:t>
            </a:r>
            <a:endParaRPr lang="it-IT" b="1" dirty="0">
              <a:latin typeface="+mn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11560" y="1844824"/>
            <a:ext cx="8208912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err="1" smtClean="0"/>
              <a:t>SEMPLIFIC@UTO</a:t>
            </a:r>
            <a:r>
              <a:rPr lang="it-IT" sz="4800" b="1" dirty="0" smtClean="0"/>
              <a:t> FULL</a:t>
            </a:r>
            <a:endParaRPr lang="it-IT" sz="48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11560" y="2924944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OGNI FORMALITA’ </a:t>
            </a:r>
            <a:r>
              <a:rPr lang="it-IT" sz="2800" b="1" dirty="0" smtClean="0">
                <a:solidFill>
                  <a:srgbClr val="FF0000"/>
                </a:solidFill>
              </a:rPr>
              <a:t>DEVE</a:t>
            </a:r>
            <a:r>
              <a:rPr lang="it-IT" sz="2800" b="1" dirty="0" smtClean="0"/>
              <a:t> ESSERE GESTITA CON </a:t>
            </a:r>
            <a:r>
              <a:rPr lang="it-IT" sz="2800" b="1" dirty="0" err="1" smtClean="0"/>
              <a:t>SEMPLIFIC@UTO</a:t>
            </a:r>
            <a:r>
              <a:rPr lang="it-IT" sz="2800" b="1" dirty="0" smtClean="0"/>
              <a:t> </a:t>
            </a:r>
            <a:endParaRPr lang="it-IT" sz="28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95536" y="4005064"/>
            <a:ext cx="820891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GLI ATTI </a:t>
            </a:r>
            <a:r>
              <a:rPr lang="it-IT" sz="2400" b="1" dirty="0" err="1" smtClean="0"/>
              <a:t>DI</a:t>
            </a:r>
            <a:r>
              <a:rPr lang="it-IT" sz="2400" b="1" dirty="0" smtClean="0"/>
              <a:t> VENDITA POSSONO ESSERE FATTI SIA SU</a:t>
            </a:r>
          </a:p>
          <a:p>
            <a:endParaRPr lang="it-IT" sz="1200" b="1" dirty="0" smtClean="0"/>
          </a:p>
          <a:p>
            <a:pPr>
              <a:buFont typeface="Arial" pitchFamily="34" charset="0"/>
              <a:buChar char="•"/>
            </a:pPr>
            <a:r>
              <a:rPr lang="it-IT" sz="2400" b="1" dirty="0" smtClean="0"/>
              <a:t> CDP CARTACEO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/>
              <a:t> MATERIALIZZANDO UN CDP DIGITALE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/>
              <a:t> RENDENDO DIGITALE E MATERIALIZZANDO UN CDP CARTACEO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/>
              <a:t>GENERANDO UN CDP NATIVO DIGITALE</a:t>
            </a:r>
            <a:endParaRPr lang="it-IT" sz="24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it-IT" b="1" dirty="0" smtClean="0">
                <a:latin typeface="+mn-lt"/>
              </a:rPr>
              <a:t>MODALITA’ OPERATIVE</a:t>
            </a:r>
            <a:endParaRPr lang="it-IT" b="1" dirty="0">
              <a:latin typeface="+mn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11560" y="1844824"/>
            <a:ext cx="8208912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err="1" smtClean="0"/>
              <a:t>SEMPLIFIC@UTO</a:t>
            </a:r>
            <a:r>
              <a:rPr lang="it-IT" sz="4800" b="1" dirty="0" smtClean="0"/>
              <a:t> FULL</a:t>
            </a:r>
            <a:endParaRPr lang="it-IT" sz="48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39552" y="2996952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 smtClean="0"/>
              <a:t>DI</a:t>
            </a:r>
            <a:r>
              <a:rPr lang="it-IT" sz="3200" b="1" dirty="0" smtClean="0"/>
              <a:t> TUTTE LE FORMALITA’ VANNO FATTI I FASCICOLI DIGITALI </a:t>
            </a:r>
            <a:endParaRPr lang="it-IT" sz="32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it-IT" b="1" dirty="0" smtClean="0">
                <a:latin typeface="+mn-lt"/>
              </a:rPr>
              <a:t>MODALITA’ OPERATIVE</a:t>
            </a:r>
            <a:endParaRPr lang="it-IT" b="1" dirty="0">
              <a:latin typeface="+mn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11560" y="1844824"/>
            <a:ext cx="8208912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err="1" smtClean="0"/>
              <a:t>SEMPLIFIC@UTO</a:t>
            </a:r>
            <a:r>
              <a:rPr lang="it-IT" sz="4800" b="1" dirty="0" smtClean="0"/>
              <a:t> FULL</a:t>
            </a:r>
            <a:endParaRPr lang="it-IT" sz="48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39552" y="2996952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 smtClean="0"/>
              <a:t>DI</a:t>
            </a:r>
            <a:r>
              <a:rPr lang="it-IT" sz="3200" b="1" dirty="0" smtClean="0"/>
              <a:t> TUTTE LE FORMALITA’ VANNO FATTI I FASCICOLI DIGITALI </a:t>
            </a:r>
            <a:endParaRPr lang="it-IT" sz="32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11560" y="4149080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SOLO GLI ATTI </a:t>
            </a:r>
            <a:r>
              <a:rPr lang="it-IT" sz="3200" b="1" dirty="0" err="1" smtClean="0"/>
              <a:t>DI</a:t>
            </a:r>
            <a:r>
              <a:rPr lang="it-IT" sz="3200" b="1" dirty="0" smtClean="0"/>
              <a:t> VENDITA NON FATTI IN MODALITA’ NATIVO DIGITALE DEVONO ESSERE POI PORTATI AL PRA </a:t>
            </a:r>
            <a:endParaRPr lang="it-IT" sz="32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it-IT" b="1" dirty="0" smtClean="0">
                <a:latin typeface="+mn-lt"/>
              </a:rPr>
              <a:t>MODALITA’ OPERATIVE</a:t>
            </a:r>
            <a:endParaRPr lang="it-IT" b="1" dirty="0">
              <a:latin typeface="+mn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11560" y="1844824"/>
            <a:ext cx="8208912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err="1" smtClean="0"/>
              <a:t>SEMPLIFIC@UTO</a:t>
            </a:r>
            <a:r>
              <a:rPr lang="it-IT" sz="4800" b="1" dirty="0" smtClean="0"/>
              <a:t> FULL</a:t>
            </a:r>
            <a:endParaRPr lang="it-IT" sz="48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39552" y="2996952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 smtClean="0"/>
              <a:t>DI</a:t>
            </a:r>
            <a:r>
              <a:rPr lang="it-IT" sz="3200" b="1" dirty="0" smtClean="0"/>
              <a:t> TUTTE LE FORMALITA’ VANNO FATTI I FASCICOLI DIGITALI </a:t>
            </a:r>
            <a:endParaRPr lang="it-IT" sz="32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11560" y="4149080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SOLO GLI ATTI </a:t>
            </a:r>
            <a:r>
              <a:rPr lang="it-IT" sz="3200" b="1" dirty="0" err="1" smtClean="0"/>
              <a:t>DI</a:t>
            </a:r>
            <a:r>
              <a:rPr lang="it-IT" sz="3200" b="1" dirty="0" smtClean="0"/>
              <a:t> VENDITA NON FATTI IN MODALITA’ NATIVO DIGITALE DEVONO ESSERE PORTATI AL PRA </a:t>
            </a:r>
            <a:endParaRPr lang="it-IT" sz="32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11560" y="5589240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ENTRO LA QUINDICINA SUCCESSIVA LA TRASMISSIONE</a:t>
            </a:r>
            <a:endParaRPr lang="it-IT" sz="32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it-IT" b="1" dirty="0" smtClean="0">
                <a:latin typeface="+mn-lt"/>
              </a:rPr>
              <a:t>MODALITA’ OPERATIVE</a:t>
            </a:r>
            <a:endParaRPr lang="it-IT" b="1" dirty="0">
              <a:latin typeface="+mn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11560" y="1844824"/>
            <a:ext cx="8208912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err="1" smtClean="0"/>
              <a:t>SEMPLIFIC@UTO</a:t>
            </a:r>
            <a:r>
              <a:rPr lang="it-IT" sz="4800" b="1" dirty="0" smtClean="0"/>
              <a:t> FULL</a:t>
            </a:r>
            <a:endParaRPr lang="it-IT" sz="48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39552" y="2996952"/>
            <a:ext cx="82089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CON LA STESSA MODALITA’ ANDRANNO PORTATI AL PRA LE TARGHE E LE CARTE </a:t>
            </a:r>
            <a:r>
              <a:rPr lang="it-IT" sz="3200" b="1" dirty="0" err="1" smtClean="0"/>
              <a:t>DI</a:t>
            </a:r>
            <a:r>
              <a:rPr lang="it-IT" sz="3200" b="1" dirty="0" smtClean="0"/>
              <a:t> CIRCOLAZIONE DELLE RADIAZIONI</a:t>
            </a:r>
            <a:endParaRPr lang="it-IT" sz="32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11560" y="5589240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ENTRO LA QUINDICINA SUCCESSIVA LA TRASMISSIONE</a:t>
            </a:r>
            <a:endParaRPr lang="it-IT" sz="32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it-IT" b="1" dirty="0" smtClean="0">
                <a:latin typeface="+mn-lt"/>
              </a:rPr>
              <a:t>MODALITA’ OPERATIVE</a:t>
            </a:r>
            <a:endParaRPr lang="it-IT" b="1" dirty="0">
              <a:latin typeface="+mn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11560" y="1844824"/>
            <a:ext cx="8208912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err="1" smtClean="0"/>
              <a:t>SEMPLIFIC@UTO</a:t>
            </a:r>
            <a:r>
              <a:rPr lang="it-IT" sz="4800" b="1" dirty="0" smtClean="0"/>
              <a:t> FULL</a:t>
            </a:r>
            <a:endParaRPr lang="it-IT" sz="48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71472" y="2826127"/>
            <a:ext cx="82089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GLI ALTRI DOCUMENTI INVIATI IN MODALITA’ TELEMATICA AL PRA DOVRANNO ESSERE DISTRUTTI QUANDO COMPARIRA’ NELLA “GESTIONE CONSEGNE” LA RELATIVA COMUNICAZIONE. NORMALMENTE AL MASSIMO IL MESE 4 DISTRUGGIAMO IL MESE 1</a:t>
            </a:r>
            <a:endParaRPr lang="it-IT" sz="32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it-IT" b="1" dirty="0" smtClean="0">
                <a:latin typeface="+mn-lt"/>
              </a:rPr>
              <a:t>MODALITA’ OPERATIVE</a:t>
            </a:r>
            <a:endParaRPr lang="it-IT" b="1" dirty="0">
              <a:latin typeface="+mn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11560" y="1844824"/>
            <a:ext cx="8208912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err="1" smtClean="0"/>
              <a:t>SEMPLIFIC@UTO</a:t>
            </a:r>
            <a:r>
              <a:rPr lang="it-IT" sz="4800" b="1" dirty="0" smtClean="0"/>
              <a:t> LIGHT</a:t>
            </a:r>
            <a:endParaRPr lang="it-IT" sz="48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39552" y="2996952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SI FANNO I FASCICOLI DIGITALI SOLO DELLE PRATICHE CHE DESIDERIAMO</a:t>
            </a:r>
            <a:endParaRPr lang="it-IT" sz="32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it-IT" b="1" dirty="0" smtClean="0">
                <a:latin typeface="+mn-lt"/>
              </a:rPr>
              <a:t>MODALITA’ OPERATIVE</a:t>
            </a:r>
            <a:endParaRPr lang="it-IT" b="1" dirty="0">
              <a:latin typeface="+mn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11560" y="1844824"/>
            <a:ext cx="8208912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err="1" smtClean="0"/>
              <a:t>SEMPLIFIC@UTO</a:t>
            </a:r>
            <a:r>
              <a:rPr lang="it-IT" sz="4800" b="1" dirty="0" smtClean="0"/>
              <a:t> LIGHT</a:t>
            </a:r>
            <a:endParaRPr lang="it-IT" sz="48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39552" y="2996952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SI FANNO I FASCICOLI DIGITALI SOLO DELLE PRATICHE CHE DESIDERIAMO</a:t>
            </a:r>
            <a:endParaRPr lang="it-IT" sz="32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39552" y="4077072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LE ALTRE SI PORTANO COME SEMPRE MANUALMENTE AL PRA</a:t>
            </a:r>
            <a:endParaRPr lang="it-IT" sz="32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it-IT" b="1" dirty="0" smtClean="0">
                <a:latin typeface="+mn-lt"/>
              </a:rPr>
              <a:t>MODALITA’ OPERATIVE</a:t>
            </a:r>
            <a:endParaRPr lang="it-IT" b="1" dirty="0">
              <a:latin typeface="+mn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11560" y="1844824"/>
            <a:ext cx="8208912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err="1" smtClean="0"/>
              <a:t>SEMPLIFIC@UTO</a:t>
            </a:r>
            <a:r>
              <a:rPr lang="it-IT" sz="4800" b="1" dirty="0" smtClean="0"/>
              <a:t> LIGHT</a:t>
            </a:r>
            <a:endParaRPr lang="it-IT" sz="48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39552" y="2996952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SI FANNO I FASCICOLI DIGITALI SOLO DELLE PRATICHE CHE DESIDERIAMO</a:t>
            </a:r>
            <a:endParaRPr lang="it-IT" sz="32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39552" y="4077072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LE ALTRE SI PORTANO COME SEMPRE MANUALMENTE AL PRA</a:t>
            </a:r>
            <a:endParaRPr lang="it-IT" sz="32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39552" y="5301208"/>
            <a:ext cx="8604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MA : </a:t>
            </a:r>
            <a:endParaRPr lang="it-IT" sz="32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it-IT" b="1" dirty="0" smtClean="0">
                <a:latin typeface="+mn-lt"/>
              </a:rPr>
              <a:t>MODALITA’ OPERATIVE</a:t>
            </a:r>
            <a:endParaRPr lang="it-IT" b="1" dirty="0">
              <a:latin typeface="+mn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11560" y="1844824"/>
            <a:ext cx="8208912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err="1" smtClean="0"/>
              <a:t>SEMPLIFIC@UTO</a:t>
            </a:r>
            <a:r>
              <a:rPr lang="it-IT" sz="4800" b="1" dirty="0" smtClean="0"/>
              <a:t> LIGHT</a:t>
            </a:r>
            <a:endParaRPr lang="it-IT" sz="48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39552" y="2996952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NON ESISTE LA GESTIONE CONSEGNE </a:t>
            </a:r>
            <a:r>
              <a:rPr lang="it-IT" sz="3200" b="1" dirty="0" smtClean="0"/>
              <a:t>QUINDI:</a:t>
            </a:r>
            <a:endParaRPr lang="it-IT" sz="32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39552" y="4077072"/>
            <a:ext cx="83529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LE PRATICHE CHE PREVEDONO LA CONSEGNA </a:t>
            </a:r>
            <a:r>
              <a:rPr lang="it-IT" sz="3200" b="1" dirty="0" err="1" smtClean="0"/>
              <a:t>DI</a:t>
            </a:r>
            <a:r>
              <a:rPr lang="it-IT" sz="3200" b="1" dirty="0" smtClean="0"/>
              <a:t> DOCUMENTI NON SI POSSONO FARE IN MODALITA’ DIGITALE</a:t>
            </a:r>
            <a:endParaRPr lang="it-IT" sz="32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42844" y="357166"/>
            <a:ext cx="8858312" cy="101566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 err="1" smtClean="0">
                <a:latin typeface="Times New Roman" pitchFamily="18" charset="0"/>
                <a:cs typeface="Times New Roman" pitchFamily="18" charset="0"/>
              </a:rPr>
              <a:t>SEMPLIFIC@NDO</a:t>
            </a:r>
            <a:r>
              <a:rPr lang="it-IT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it-IT" sz="6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85852" y="1500174"/>
            <a:ext cx="6500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OGGI</a:t>
            </a:r>
            <a:r>
              <a:rPr lang="it-IT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it-IT" sz="6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95536" y="2492896"/>
            <a:ext cx="8208912" cy="414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>
                <a:latin typeface="Times New Roman" pitchFamily="18" charset="0"/>
                <a:cs typeface="Times New Roman" pitchFamily="18" charset="0"/>
              </a:rPr>
              <a:t>POSSIAMO DIRE CHE</a:t>
            </a:r>
            <a:br>
              <a:rPr lang="it-IT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4400" b="1" dirty="0" smtClean="0">
                <a:latin typeface="Times New Roman" pitchFamily="18" charset="0"/>
                <a:cs typeface="Times New Roman" pitchFamily="18" charset="0"/>
              </a:rPr>
              <a:t> INIZIAMO CON NON SPOSTARE PIU’ I DOCUMENTI CARTACEI MA </a:t>
            </a:r>
            <a:r>
              <a:rPr lang="it-IT" sz="4400" b="1" dirty="0" err="1" smtClean="0"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it-IT" sz="4400" b="1" dirty="0" smtClean="0">
                <a:latin typeface="Times New Roman" pitchFamily="18" charset="0"/>
                <a:cs typeface="Times New Roman" pitchFamily="18" charset="0"/>
              </a:rPr>
              <a:t> FIRMIAMO E </a:t>
            </a:r>
            <a:r>
              <a:rPr lang="it-IT" sz="4400" b="1" dirty="0" err="1" smtClean="0"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it-IT" sz="4400" b="1" dirty="0" smtClean="0">
                <a:latin typeface="Times New Roman" pitchFamily="18" charset="0"/>
                <a:cs typeface="Times New Roman" pitchFamily="18" charset="0"/>
              </a:rPr>
              <a:t> INVIAMO DIGITALMENTE </a:t>
            </a:r>
            <a:endParaRPr lang="it-IT" sz="4400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it-IT" b="1" dirty="0" smtClean="0">
                <a:latin typeface="+mn-lt"/>
              </a:rPr>
              <a:t>MODALITA’ OPERATIVE</a:t>
            </a:r>
            <a:endParaRPr lang="it-IT" b="1" dirty="0">
              <a:latin typeface="+mn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11560" y="1844824"/>
            <a:ext cx="8208912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err="1" smtClean="0"/>
              <a:t>SEMPLIFIC@UTO</a:t>
            </a:r>
            <a:r>
              <a:rPr lang="it-IT" sz="4800" b="1" dirty="0" smtClean="0"/>
              <a:t> LIGHT</a:t>
            </a:r>
            <a:endParaRPr lang="it-IT" sz="48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39552" y="2996952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NO</a:t>
            </a:r>
            <a:r>
              <a:rPr lang="it-IT" sz="3200" b="1" dirty="0" smtClean="0"/>
              <a:t> RADIAZIONI </a:t>
            </a:r>
            <a:r>
              <a:rPr lang="it-IT" sz="2600" b="1" dirty="0" smtClean="0"/>
              <a:t>(CONSEGNA CC E TARGHE)</a:t>
            </a:r>
            <a:endParaRPr lang="it-IT" sz="26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it-IT" b="1" dirty="0" smtClean="0">
                <a:latin typeface="+mn-lt"/>
              </a:rPr>
              <a:t>MODALITA’ OPERATIVE</a:t>
            </a:r>
            <a:endParaRPr lang="it-IT" b="1" dirty="0">
              <a:latin typeface="+mn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11560" y="1844824"/>
            <a:ext cx="8208912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err="1" smtClean="0"/>
              <a:t>SEMPLIFIC@UTO</a:t>
            </a:r>
            <a:r>
              <a:rPr lang="it-IT" sz="4800" b="1" dirty="0" smtClean="0"/>
              <a:t> LIGHT</a:t>
            </a:r>
            <a:endParaRPr lang="it-IT" sz="48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39552" y="2996952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NO</a:t>
            </a:r>
            <a:r>
              <a:rPr lang="it-IT" sz="3200" b="1" dirty="0" smtClean="0"/>
              <a:t> RADIAZIONI </a:t>
            </a:r>
            <a:r>
              <a:rPr lang="it-IT" sz="2600" b="1" dirty="0" smtClean="0"/>
              <a:t>(CONSEGNA CC E TARGHE)</a:t>
            </a:r>
            <a:endParaRPr lang="it-IT" sz="26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39552" y="3861048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NO</a:t>
            </a:r>
            <a:r>
              <a:rPr lang="it-IT" sz="3200" b="1" dirty="0" smtClean="0"/>
              <a:t> ATTI </a:t>
            </a:r>
            <a:r>
              <a:rPr lang="it-IT" sz="3200" b="1" dirty="0" err="1" smtClean="0"/>
              <a:t>DI</a:t>
            </a:r>
            <a:r>
              <a:rPr lang="it-IT" sz="3200" b="1" dirty="0" smtClean="0"/>
              <a:t> VENDITA REDATTI IN MODALITA’ CARTACEA</a:t>
            </a:r>
            <a:endParaRPr lang="it-IT" sz="32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it-IT" b="1" dirty="0" smtClean="0">
                <a:latin typeface="+mn-lt"/>
              </a:rPr>
              <a:t>MODALITA’ OPERATIVE</a:t>
            </a:r>
            <a:endParaRPr lang="it-IT" b="1" dirty="0">
              <a:latin typeface="+mn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11560" y="1844824"/>
            <a:ext cx="8208912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err="1" smtClean="0"/>
              <a:t>SEMPLIFIC@UTO</a:t>
            </a:r>
            <a:r>
              <a:rPr lang="it-IT" sz="4800" b="1" dirty="0" smtClean="0"/>
              <a:t> LIGHT</a:t>
            </a:r>
            <a:endParaRPr lang="it-IT" sz="48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39552" y="2996952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NO</a:t>
            </a:r>
            <a:r>
              <a:rPr lang="it-IT" sz="3200" b="1" dirty="0" smtClean="0"/>
              <a:t> RADIAZIONI </a:t>
            </a:r>
            <a:r>
              <a:rPr lang="it-IT" sz="2600" b="1" dirty="0" smtClean="0"/>
              <a:t>(CONSEGNA CC E TARGHE)</a:t>
            </a:r>
            <a:endParaRPr lang="it-IT" sz="26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39552" y="3861048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NO</a:t>
            </a:r>
            <a:r>
              <a:rPr lang="it-IT" sz="3200" b="1" dirty="0" smtClean="0"/>
              <a:t> ATTI </a:t>
            </a:r>
            <a:r>
              <a:rPr lang="it-IT" sz="3200" b="1" dirty="0" err="1" smtClean="0"/>
              <a:t>DI</a:t>
            </a:r>
            <a:r>
              <a:rPr lang="it-IT" sz="3200" b="1" dirty="0" smtClean="0"/>
              <a:t> VENDITA REDATTI IN MODALITA’ CARTACEA</a:t>
            </a:r>
            <a:endParaRPr lang="it-IT" sz="32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39552" y="5157192"/>
            <a:ext cx="8604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NO</a:t>
            </a:r>
            <a:r>
              <a:rPr lang="it-IT" sz="3200" b="1" dirty="0" smtClean="0"/>
              <a:t> ATTI </a:t>
            </a:r>
            <a:r>
              <a:rPr lang="it-IT" sz="3200" b="1" dirty="0" err="1" smtClean="0"/>
              <a:t>DI</a:t>
            </a:r>
            <a:r>
              <a:rPr lang="it-IT" sz="3200" b="1" dirty="0" smtClean="0"/>
              <a:t> VENDITA </a:t>
            </a:r>
            <a:r>
              <a:rPr lang="it-IT" sz="3200" b="1" dirty="0" err="1" smtClean="0"/>
              <a:t>DI</a:t>
            </a:r>
            <a:r>
              <a:rPr lang="it-IT" sz="3200" b="1" dirty="0" smtClean="0"/>
              <a:t> CDPD MATERIALIZZATI </a:t>
            </a:r>
            <a:endParaRPr lang="it-IT" sz="32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it-IT" b="1" dirty="0" smtClean="0">
                <a:latin typeface="+mn-lt"/>
              </a:rPr>
              <a:t>MODALITA’ OPERATIVE</a:t>
            </a:r>
            <a:endParaRPr lang="it-IT" b="1" dirty="0">
              <a:latin typeface="+mn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11560" y="1844824"/>
            <a:ext cx="8208912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err="1" smtClean="0"/>
              <a:t>SEMPLIFIC@UTO</a:t>
            </a:r>
            <a:r>
              <a:rPr lang="it-IT" sz="4800" b="1" dirty="0" smtClean="0"/>
              <a:t> LIGHT</a:t>
            </a:r>
            <a:endParaRPr lang="it-IT" sz="48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39552" y="2996952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SI</a:t>
            </a:r>
            <a:r>
              <a:rPr lang="it-IT" sz="3200" b="1" dirty="0" smtClean="0"/>
              <a:t> POSSONO FARE SOLO ATTI NATIVI DIGITALI CON FIRMA GRAFOMETRIA</a:t>
            </a:r>
            <a:endParaRPr lang="it-IT" sz="26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it-IT" b="1" dirty="0" smtClean="0">
                <a:latin typeface="+mn-lt"/>
              </a:rPr>
              <a:t>MODALITA’ OPERATIVE</a:t>
            </a:r>
            <a:endParaRPr lang="it-IT" b="1" dirty="0">
              <a:latin typeface="+mn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11560" y="1844824"/>
            <a:ext cx="8208912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err="1" smtClean="0"/>
              <a:t>SEMPLIFIC@UTO</a:t>
            </a:r>
            <a:r>
              <a:rPr lang="it-IT" sz="4800" b="1" dirty="0" smtClean="0"/>
              <a:t> LIGHT</a:t>
            </a:r>
            <a:endParaRPr lang="it-IT" sz="48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39552" y="2996952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SI</a:t>
            </a:r>
            <a:r>
              <a:rPr lang="it-IT" sz="3200" b="1" dirty="0" smtClean="0"/>
              <a:t> POSSONO FARE SOLO ATTI NATIVI DIGITALI CON FIRMA GRAFOMETRIA</a:t>
            </a:r>
            <a:endParaRPr lang="it-IT" sz="26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39552" y="4149080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SI</a:t>
            </a:r>
            <a:r>
              <a:rPr lang="it-IT" sz="3200" b="1" dirty="0" smtClean="0"/>
              <a:t> POSSONO FARE PERDITE </a:t>
            </a:r>
            <a:r>
              <a:rPr lang="it-IT" sz="3200" b="1" dirty="0" err="1" smtClean="0"/>
              <a:t>DI</a:t>
            </a:r>
            <a:r>
              <a:rPr lang="it-IT" sz="3200" b="1" dirty="0" smtClean="0"/>
              <a:t> POSSESSO</a:t>
            </a:r>
            <a:endParaRPr lang="it-IT" sz="32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it-IT" b="1" dirty="0" smtClean="0">
                <a:latin typeface="+mn-lt"/>
              </a:rPr>
              <a:t>MODALITA’ OPERATIVE</a:t>
            </a:r>
            <a:endParaRPr lang="it-IT" b="1" dirty="0">
              <a:latin typeface="+mn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11560" y="1844824"/>
            <a:ext cx="8208912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err="1" smtClean="0"/>
              <a:t>SEMPLIFIC@UTO</a:t>
            </a:r>
            <a:r>
              <a:rPr lang="it-IT" sz="4800" b="1" dirty="0" smtClean="0"/>
              <a:t> LIGHT</a:t>
            </a:r>
            <a:endParaRPr lang="it-IT" sz="48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39552" y="2996952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SI</a:t>
            </a:r>
            <a:r>
              <a:rPr lang="it-IT" sz="3200" b="1" dirty="0" smtClean="0"/>
              <a:t> POSSONO FARE SOLO ATTI NATIVI DIGITALI CON FIRMA GRAFOMETRIA</a:t>
            </a:r>
            <a:endParaRPr lang="it-IT" sz="26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39552" y="4149080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SI</a:t>
            </a:r>
            <a:r>
              <a:rPr lang="it-IT" sz="3200" b="1" dirty="0" smtClean="0"/>
              <a:t> POSSONO FARE PERDITE </a:t>
            </a:r>
            <a:r>
              <a:rPr lang="it-IT" sz="3200" b="1" dirty="0" err="1" smtClean="0"/>
              <a:t>DI</a:t>
            </a:r>
            <a:r>
              <a:rPr lang="it-IT" sz="3200" b="1" dirty="0" smtClean="0"/>
              <a:t> POSSESSO</a:t>
            </a:r>
            <a:endParaRPr lang="it-IT" sz="32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39552" y="522920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SI</a:t>
            </a:r>
            <a:r>
              <a:rPr lang="it-IT" sz="3200" b="1" dirty="0" smtClean="0"/>
              <a:t> POSSONO FARE REVOCA FERMI </a:t>
            </a:r>
            <a:endParaRPr lang="it-IT" sz="32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it-IT" b="1" dirty="0" smtClean="0">
                <a:latin typeface="+mn-lt"/>
              </a:rPr>
              <a:t>MODALITA’ OPERATIVE</a:t>
            </a:r>
            <a:endParaRPr lang="it-IT" b="1" dirty="0">
              <a:latin typeface="+mn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11560" y="1844824"/>
            <a:ext cx="8208912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err="1" smtClean="0"/>
              <a:t>SEMPLIFIC@UTO</a:t>
            </a:r>
            <a:r>
              <a:rPr lang="it-IT" sz="4800" b="1" dirty="0" smtClean="0"/>
              <a:t> LIGHT</a:t>
            </a:r>
            <a:endParaRPr lang="it-IT" sz="48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39552" y="2996952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SI</a:t>
            </a:r>
            <a:r>
              <a:rPr lang="it-IT" sz="3200" b="1" dirty="0" smtClean="0"/>
              <a:t> POSSONO FARE SOLO ATTI NATIVI DIGITALI CON FIRMA GRAFOMETRIA</a:t>
            </a:r>
            <a:endParaRPr lang="it-IT" sz="26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39552" y="4149080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SI</a:t>
            </a:r>
            <a:r>
              <a:rPr lang="it-IT" sz="3200" b="1" dirty="0" smtClean="0"/>
              <a:t> POSSONO FARE PERDITE </a:t>
            </a:r>
            <a:r>
              <a:rPr lang="it-IT" sz="3200" b="1" dirty="0" err="1" smtClean="0"/>
              <a:t>DI</a:t>
            </a:r>
            <a:r>
              <a:rPr lang="it-IT" sz="3200" b="1" dirty="0" smtClean="0"/>
              <a:t> POSSESSO</a:t>
            </a:r>
            <a:endParaRPr lang="it-IT" sz="32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39552" y="522920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SI</a:t>
            </a:r>
            <a:r>
              <a:rPr lang="it-IT" sz="3200" b="1" dirty="0" smtClean="0"/>
              <a:t> POSSONO FARE REVOCA FERMI  </a:t>
            </a:r>
            <a:endParaRPr lang="it-IT" sz="32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67544" y="6021288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SI</a:t>
            </a:r>
            <a:r>
              <a:rPr lang="it-IT" sz="3200" b="1" dirty="0" smtClean="0"/>
              <a:t> POSSONO FARE DUPLICATI CDP </a:t>
            </a:r>
            <a:r>
              <a:rPr lang="it-IT" sz="3200" b="1" dirty="0" err="1" smtClean="0"/>
              <a:t>etc</a:t>
            </a:r>
            <a:r>
              <a:rPr lang="it-IT" sz="3200" b="1" dirty="0" smtClean="0"/>
              <a:t> </a:t>
            </a:r>
            <a:endParaRPr lang="it-IT" sz="32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it-IT" b="1" dirty="0" smtClean="0">
                <a:latin typeface="+mn-lt"/>
              </a:rPr>
              <a:t>PARLIAMO </a:t>
            </a:r>
            <a:r>
              <a:rPr lang="it-IT" b="1" dirty="0" err="1" smtClean="0">
                <a:latin typeface="+mn-lt"/>
              </a:rPr>
              <a:t>DI</a:t>
            </a:r>
            <a:r>
              <a:rPr lang="it-IT" b="1" dirty="0" smtClean="0">
                <a:latin typeface="+mn-lt"/>
              </a:rPr>
              <a:t> </a:t>
            </a:r>
            <a:endParaRPr lang="it-IT" b="1" dirty="0">
              <a:latin typeface="+mn-lt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67544" y="4437112"/>
            <a:ext cx="820891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/>
              <a:t>FIRMA REMOTA</a:t>
            </a:r>
            <a:endParaRPr lang="it-IT" sz="48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67544" y="2348880"/>
            <a:ext cx="820891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/>
              <a:t>FIRMA GRAFOMETRICA</a:t>
            </a:r>
            <a:endParaRPr lang="it-IT" sz="48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539552" y="476672"/>
            <a:ext cx="820891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/>
              <a:t>FIRMA GRAFOMETRICA</a:t>
            </a:r>
            <a:endParaRPr lang="it-IT" sz="48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39552" y="1844824"/>
            <a:ext cx="8280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OVVIAMENTE PRATICHE LIGHT E’ GIA’ IN GRADO </a:t>
            </a:r>
            <a:r>
              <a:rPr lang="it-IT" sz="3200" b="1" dirty="0" err="1" smtClean="0"/>
              <a:t>DI</a:t>
            </a:r>
            <a:r>
              <a:rPr lang="it-IT" sz="3200" b="1" dirty="0" smtClean="0"/>
              <a:t> ACQUISIRLA CON QUALUNQUE TAVOLETTA CHE SIA UNA PERIFERICA </a:t>
            </a:r>
            <a:endParaRPr lang="it-IT" sz="32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11560" y="4077072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SIAMO IN ATTESA </a:t>
            </a:r>
            <a:r>
              <a:rPr lang="it-IT" sz="3200" b="1" dirty="0" err="1" smtClean="0"/>
              <a:t>DI</a:t>
            </a:r>
            <a:r>
              <a:rPr lang="it-IT" sz="3200" b="1" dirty="0" smtClean="0"/>
              <a:t> SAPERE </a:t>
            </a:r>
            <a:r>
              <a:rPr lang="it-IT" sz="3200" b="1" dirty="0" smtClean="0">
                <a:solidFill>
                  <a:srgbClr val="FF0000"/>
                </a:solidFill>
              </a:rPr>
              <a:t>SE, QUANDO E QUALE</a:t>
            </a:r>
            <a:r>
              <a:rPr lang="it-IT" sz="3200" b="1" dirty="0" smtClean="0"/>
              <a:t> TAVOLETTA VERRA’ FORNITA DA ACI </a:t>
            </a:r>
            <a:endParaRPr lang="it-IT" sz="32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539552" y="476672"/>
            <a:ext cx="820891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/>
              <a:t>FIRMA GRAFOMETRICA</a:t>
            </a:r>
            <a:endParaRPr lang="it-IT" sz="48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39552" y="1844824"/>
            <a:ext cx="8280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SIAMO FORTEMENTE CONTRARI A FIRME GEOLOCALIZZATE  O A STRUMENTI </a:t>
            </a:r>
            <a:r>
              <a:rPr lang="it-IT" sz="3200" b="1" dirty="0" err="1" smtClean="0"/>
              <a:t>DI</a:t>
            </a:r>
            <a:r>
              <a:rPr lang="it-IT" sz="3200" b="1" dirty="0" smtClean="0"/>
              <a:t> FIRMA CHE CERTIFICHINO IL VENDITORE  </a:t>
            </a:r>
            <a:endParaRPr lang="it-IT" sz="32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720" y="2786058"/>
            <a:ext cx="8501122" cy="3714776"/>
          </a:xfrm>
        </p:spPr>
        <p:txBody>
          <a:bodyPr>
            <a:noAutofit/>
          </a:bodyPr>
          <a:lstStyle/>
          <a:p>
            <a:r>
              <a:rPr lang="it-IT" sz="4000" b="1" dirty="0" smtClean="0">
                <a:latin typeface="Times New Roman" pitchFamily="18" charset="0"/>
                <a:cs typeface="Times New Roman" pitchFamily="18" charset="0"/>
              </a:rPr>
              <a:t>NON VERRANNO PIU’ MATERIALIZZATI DOCUMENTI CARTACEI, MA SARANNO GENERATI DIGITALMENTE E TRATTATI DIGITALMENTE</a:t>
            </a:r>
            <a:endParaRPr lang="it-IT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42844" y="357166"/>
            <a:ext cx="8858312" cy="101566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 err="1" smtClean="0">
                <a:latin typeface="Times New Roman" pitchFamily="18" charset="0"/>
                <a:cs typeface="Times New Roman" pitchFamily="18" charset="0"/>
              </a:rPr>
              <a:t>SEMPLIFIC@NDO</a:t>
            </a:r>
            <a:r>
              <a:rPr lang="it-IT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it-IT" sz="6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14282" y="1571612"/>
            <a:ext cx="878687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GIA’ OGGI</a:t>
            </a:r>
          </a:p>
          <a:p>
            <a:pPr algn="ctr"/>
            <a:r>
              <a:rPr lang="it-IT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 DOMANI LO SARA’ PER FORZA</a:t>
            </a:r>
            <a:endParaRPr lang="it-IT" sz="3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539552" y="476672"/>
            <a:ext cx="820891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/>
              <a:t>FIRMA GRAFOMETRICA</a:t>
            </a:r>
            <a:endParaRPr lang="it-IT" sz="48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39552" y="1844824"/>
            <a:ext cx="8280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SIAMO FORTEMENTE CONTRARI A FIRME GEOLOCALIZZATE  O A STRUMENTI </a:t>
            </a:r>
            <a:r>
              <a:rPr lang="it-IT" sz="3200" b="1" dirty="0" err="1" smtClean="0"/>
              <a:t>DI</a:t>
            </a:r>
            <a:r>
              <a:rPr lang="it-IT" sz="3200" b="1" dirty="0" smtClean="0"/>
              <a:t> FIRMA CHE CERTIFICHINO IL VENDITORE  </a:t>
            </a:r>
            <a:endParaRPr lang="it-IT" sz="32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77360" y="3929066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AD ESEMPIO LO “SPID” </a:t>
            </a:r>
            <a:r>
              <a:rPr lang="it-IT" sz="2400" b="1" dirty="0" smtClean="0"/>
              <a:t>(SISTEMA PUBBLICO </a:t>
            </a:r>
            <a:r>
              <a:rPr lang="it-IT" sz="2400" b="1" dirty="0" err="1" smtClean="0"/>
              <a:t>DI</a:t>
            </a:r>
            <a:r>
              <a:rPr lang="it-IT" sz="2400" b="1" dirty="0" smtClean="0"/>
              <a:t> IDENTITA’  DIGITALE)</a:t>
            </a:r>
            <a:endParaRPr lang="it-IT" sz="24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539552" y="476672"/>
            <a:ext cx="820891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/>
              <a:t>FIRMA GRAFOMETRICA</a:t>
            </a:r>
            <a:endParaRPr lang="it-IT" sz="48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39552" y="1844824"/>
            <a:ext cx="8280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SIAMO FORTEMENTE CONTRARI A FIRME GEOLOCALIZZATE  O A STRUMENTI </a:t>
            </a:r>
            <a:r>
              <a:rPr lang="it-IT" sz="3200" b="1" dirty="0" err="1" smtClean="0"/>
              <a:t>DI</a:t>
            </a:r>
            <a:r>
              <a:rPr lang="it-IT" sz="3200" b="1" dirty="0" smtClean="0"/>
              <a:t> FIRMA CHE CERTIFICHINO IL VENDITORE  </a:t>
            </a:r>
            <a:endParaRPr lang="it-IT" sz="32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71472" y="3929066"/>
            <a:ext cx="83523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AD ESEMPIO LO “SPID” </a:t>
            </a:r>
            <a:r>
              <a:rPr lang="it-IT" sz="2400" b="1" dirty="0" smtClean="0"/>
              <a:t>(SISTEMA PUBBLICO </a:t>
            </a:r>
            <a:r>
              <a:rPr lang="it-IT" sz="2400" b="1" dirty="0" err="1" smtClean="0"/>
              <a:t>DI</a:t>
            </a:r>
            <a:r>
              <a:rPr lang="it-IT" sz="2400" b="1" dirty="0" smtClean="0"/>
              <a:t> IDENTITA’  DIGITALE)</a:t>
            </a:r>
            <a:endParaRPr lang="it-IT" sz="24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00034" y="4919008"/>
            <a:ext cx="8643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 smtClean="0"/>
              <a:t>PERCHE’ TOGLIE L’IMPORTANZA DELL’AUTENTICATORE E SPIANA LA STRADA </a:t>
            </a:r>
            <a:r>
              <a:rPr lang="it-IT" sz="3000" b="1" smtClean="0"/>
              <a:t>A DELLE MODALITA</a:t>
            </a:r>
            <a:r>
              <a:rPr lang="it-IT" sz="3000" b="1" dirty="0" smtClean="0"/>
              <a:t>’ CHE </a:t>
            </a:r>
            <a:r>
              <a:rPr lang="it-IT" sz="3000" b="1" dirty="0" err="1" smtClean="0"/>
              <a:t>CI</a:t>
            </a:r>
            <a:r>
              <a:rPr lang="it-IT" sz="3000" b="1" dirty="0" smtClean="0"/>
              <a:t> ESCLUDEREBBERO</a:t>
            </a:r>
            <a:endParaRPr lang="it-IT" sz="30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23528" y="188640"/>
            <a:ext cx="8208912" cy="83099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/>
              <a:t>CERTIFICATO </a:t>
            </a:r>
            <a:r>
              <a:rPr lang="it-IT" sz="4800" b="1" dirty="0" err="1" smtClean="0"/>
              <a:t>DI</a:t>
            </a:r>
            <a:r>
              <a:rPr lang="it-IT" sz="4800" b="1" dirty="0" smtClean="0"/>
              <a:t> FIRMA</a:t>
            </a:r>
            <a:endParaRPr lang="it-IT" sz="48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23528" y="1268760"/>
            <a:ext cx="86061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TUTTI NOI ABBIAMO UN CERTIFICATO </a:t>
            </a:r>
            <a:r>
              <a:rPr lang="it-IT" sz="3200" b="1" dirty="0" err="1" smtClean="0"/>
              <a:t>DI</a:t>
            </a:r>
            <a:r>
              <a:rPr lang="it-IT" sz="3200" b="1" dirty="0" smtClean="0"/>
              <a:t> FIRMA  RILASCIATO, AD ESEMPIO, DA INFOCAMERE O DA ARUBA </a:t>
            </a:r>
            <a:endParaRPr lang="it-IT" sz="32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23528" y="188640"/>
            <a:ext cx="8208912" cy="83099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/>
              <a:t>CERTIFICATO </a:t>
            </a:r>
            <a:r>
              <a:rPr lang="it-IT" sz="4800" b="1" dirty="0" err="1" smtClean="0"/>
              <a:t>DI</a:t>
            </a:r>
            <a:r>
              <a:rPr lang="it-IT" sz="4800" b="1" dirty="0" smtClean="0"/>
              <a:t> FIRMA</a:t>
            </a:r>
            <a:endParaRPr lang="it-IT" sz="48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23528" y="1268760"/>
            <a:ext cx="86061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TUTTI NOI ABBIAMO UN CERTIFICATO </a:t>
            </a:r>
            <a:r>
              <a:rPr lang="it-IT" sz="3200" b="1" dirty="0" err="1" smtClean="0"/>
              <a:t>DI</a:t>
            </a:r>
            <a:r>
              <a:rPr lang="it-IT" sz="3200" b="1" dirty="0" smtClean="0"/>
              <a:t> FIRMA  RILASCIATO, AD ESEMPIO, DA INFOCAMERE O DA ARUBA </a:t>
            </a:r>
            <a:endParaRPr lang="it-IT" sz="32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23528" y="2924944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E PRATICHE LIGHT </a:t>
            </a:r>
            <a:r>
              <a:rPr lang="it-IT" sz="3200" b="1" dirty="0" smtClean="0"/>
              <a:t>RENDE DISPONIBILI I DOCUMENTI DA FIRMARE</a:t>
            </a:r>
            <a:endParaRPr lang="it-IT" sz="32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23528" y="188640"/>
            <a:ext cx="8208912" cy="83099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/>
              <a:t>CERTIFICATO </a:t>
            </a:r>
            <a:r>
              <a:rPr lang="it-IT" sz="4800" b="1" dirty="0" err="1" smtClean="0"/>
              <a:t>DI</a:t>
            </a:r>
            <a:r>
              <a:rPr lang="it-IT" sz="4800" b="1" dirty="0" smtClean="0"/>
              <a:t> FIRMA</a:t>
            </a:r>
            <a:endParaRPr lang="it-IT" sz="48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23528" y="1268760"/>
            <a:ext cx="86061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TUTTI NOI ABBIAMO UN CERTIFICATO </a:t>
            </a:r>
            <a:r>
              <a:rPr lang="it-IT" sz="3200" b="1" dirty="0" err="1" smtClean="0"/>
              <a:t>DI</a:t>
            </a:r>
            <a:r>
              <a:rPr lang="it-IT" sz="3200" b="1" dirty="0" smtClean="0"/>
              <a:t> FIRMA  RILASCIATO, AD ESEMPIO, DA INFOCAMERE O DA ARUBA </a:t>
            </a:r>
            <a:endParaRPr lang="it-IT" sz="32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23528" y="2924944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E PRATICHE LIGHT </a:t>
            </a:r>
            <a:r>
              <a:rPr lang="it-IT" sz="3200" b="1" dirty="0" smtClean="0"/>
              <a:t>RENDE DISPONIBILI I DOCUMENTI DA FIRMARE </a:t>
            </a:r>
            <a:endParaRPr lang="it-IT" sz="32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51520" y="4077072"/>
            <a:ext cx="8640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SI APRE </a:t>
            </a:r>
            <a:r>
              <a:rPr lang="it-IT" sz="3200" b="1" dirty="0" smtClean="0"/>
              <a:t>LA</a:t>
            </a:r>
            <a:r>
              <a:rPr lang="it-IT" sz="3200" b="1" dirty="0" smtClean="0"/>
              <a:t> </a:t>
            </a:r>
            <a:r>
              <a:rPr lang="it-IT" sz="3200" b="1" dirty="0" smtClean="0"/>
              <a:t>CARTELLA DOVE </a:t>
            </a:r>
            <a:r>
              <a:rPr lang="it-IT" sz="3200" b="1" dirty="0" err="1" smtClean="0"/>
              <a:t>VI</a:t>
            </a:r>
            <a:r>
              <a:rPr lang="it-IT" sz="3200" b="1" dirty="0" smtClean="0"/>
              <a:t> SONO I FILE E </a:t>
            </a:r>
            <a:r>
              <a:rPr lang="it-IT" sz="3200" b="1" dirty="0" smtClean="0"/>
              <a:t>L’UTENTE MANUALMENTE  </a:t>
            </a:r>
            <a:r>
              <a:rPr lang="it-IT" sz="3200" b="1" dirty="0" err="1" smtClean="0"/>
              <a:t>LI</a:t>
            </a:r>
            <a:r>
              <a:rPr lang="it-IT" sz="3200" b="1" dirty="0" smtClean="0"/>
              <a:t> FIRMA </a:t>
            </a:r>
            <a:r>
              <a:rPr lang="it-IT" sz="3200" b="1" dirty="0" smtClean="0"/>
              <a:t>UTILIZZANDO </a:t>
            </a:r>
            <a:r>
              <a:rPr lang="it-IT" sz="3200" b="1" dirty="0" smtClean="0"/>
              <a:t>IL PROGRAMMA PRESENTE NEL TOKEN, LA SMART </a:t>
            </a:r>
            <a:r>
              <a:rPr lang="it-IT" sz="3200" b="1" dirty="0" smtClean="0"/>
              <a:t>CARD O </a:t>
            </a:r>
            <a:r>
              <a:rPr lang="it-IT" sz="3200" b="1" dirty="0" smtClean="0"/>
              <a:t>ALTRO </a:t>
            </a:r>
            <a:endParaRPr lang="it-IT" sz="32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23528" y="188640"/>
            <a:ext cx="8208912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/>
              <a:t>FIRMA REMOTA</a:t>
            </a:r>
            <a:endParaRPr lang="it-IT" sz="48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51520" y="1268760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CON LA FIRMA REMOTA IL CERTIFICATO E’ MESSO A DISPOSIZIONE DA UN ENTE CERTIFICATORE </a:t>
            </a:r>
            <a:endParaRPr lang="it-IT" sz="32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23528" y="188640"/>
            <a:ext cx="8208912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/>
              <a:t>FIRMA REMOTA</a:t>
            </a:r>
            <a:endParaRPr lang="it-IT" sz="48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51520" y="1268760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CON LA FIRMA REMOTA IL CERTIFICATO E’ MESSO A DISPOSIZIONE DA UN ENTE CERTIFICATORE </a:t>
            </a:r>
            <a:endParaRPr lang="it-IT" sz="32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51520" y="2780928"/>
            <a:ext cx="84969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 smtClean="0"/>
              <a:t>CI</a:t>
            </a:r>
            <a:r>
              <a:rPr lang="it-IT" sz="3200" b="1" dirty="0" smtClean="0"/>
              <a:t> SI COLLEGA IN VIA TELEMATICA INVIANDO I CODICI </a:t>
            </a:r>
            <a:r>
              <a:rPr lang="it-IT" sz="3200" b="1" dirty="0" err="1" smtClean="0"/>
              <a:t>DI</a:t>
            </a:r>
            <a:r>
              <a:rPr lang="it-IT" sz="3200" b="1" dirty="0" smtClean="0"/>
              <a:t> ACCESSO E IL CERTIFICATORE RESTITUISCE IL FILE FIRMATO</a:t>
            </a:r>
            <a:endParaRPr lang="it-IT" sz="32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23528" y="188640"/>
            <a:ext cx="8208912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/>
              <a:t>FIRMA REMOTA</a:t>
            </a:r>
            <a:endParaRPr lang="it-IT" sz="48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51520" y="1268760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CON LA FIRMA REMOTA IL CERTIFICATO E’ MESSO A DISPOSIZIONE DA UN ENTE CERTIFICATORE </a:t>
            </a:r>
            <a:endParaRPr lang="it-IT" sz="32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51520" y="2780928"/>
            <a:ext cx="84969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 smtClean="0"/>
              <a:t>CI</a:t>
            </a:r>
            <a:r>
              <a:rPr lang="it-IT" sz="3200" b="1" dirty="0" smtClean="0"/>
              <a:t> SI COLLEGA IN VIA TELEMATICA INVIANDO I CODICI </a:t>
            </a:r>
            <a:r>
              <a:rPr lang="it-IT" sz="3200" b="1" dirty="0" err="1" smtClean="0"/>
              <a:t>DI</a:t>
            </a:r>
            <a:r>
              <a:rPr lang="it-IT" sz="3200" b="1" dirty="0" smtClean="0"/>
              <a:t> ACCESSO E IL CERTIFICATORE RESTITUISCE IL FILE FIRMATO</a:t>
            </a:r>
            <a:endParaRPr lang="it-IT" sz="32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51520" y="4797152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CON PRATICHE LIGHT I CODICI SONO INSERITI NEI DATI DELL’UTENTE </a:t>
            </a:r>
            <a:endParaRPr lang="it-IT" sz="32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23528" y="188640"/>
            <a:ext cx="8208912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/>
              <a:t>FIRMA REMOTA</a:t>
            </a:r>
            <a:endParaRPr lang="it-IT" sz="48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51520" y="1268760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CON LA FIRMA REMOTA IL CERTIFICATO E’ MESSO A DISPOSIZIONE DA UN ENTE CERTIFICATORE </a:t>
            </a:r>
            <a:endParaRPr lang="it-IT" sz="32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51520" y="2780928"/>
            <a:ext cx="84969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 smtClean="0"/>
              <a:t>CI</a:t>
            </a:r>
            <a:r>
              <a:rPr lang="it-IT" sz="3200" b="1" dirty="0" smtClean="0"/>
              <a:t> SI COLLEGA IN VIA TELEMATICA INVIANDO I CODICI </a:t>
            </a:r>
            <a:r>
              <a:rPr lang="it-IT" sz="3200" b="1" dirty="0" err="1" smtClean="0"/>
              <a:t>DI</a:t>
            </a:r>
            <a:r>
              <a:rPr lang="it-IT" sz="3200" b="1" dirty="0" smtClean="0"/>
              <a:t> ACCESSO E IL CERTIFICATORE RESTITUISCE IL FILE FIRMATO</a:t>
            </a:r>
            <a:endParaRPr lang="it-IT" sz="32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51520" y="4797152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CON PRATICHE LIGHT I CODICI SONO INSERITI NEI DATI DELL’UTENTE </a:t>
            </a:r>
            <a:endParaRPr lang="it-IT" sz="32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51520" y="5949280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TUTTO SI FIRMA CON UN SOLO CLICK</a:t>
            </a:r>
            <a:endParaRPr lang="it-IT" sz="32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23528" y="188640"/>
            <a:ext cx="8208912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/>
              <a:t>FIRMA REMOTA</a:t>
            </a:r>
            <a:endParaRPr lang="it-IT" sz="48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51520" y="1268760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ABBIAMO FATTO L’ACCORDO CON UNA SOCIETA’ CERTIFICATRICE E QUINDI    </a:t>
            </a:r>
            <a:endParaRPr lang="it-IT" sz="32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42844" y="357166"/>
            <a:ext cx="8858312" cy="101566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 err="1" smtClean="0">
                <a:latin typeface="Times New Roman" pitchFamily="18" charset="0"/>
                <a:cs typeface="Times New Roman" pitchFamily="18" charset="0"/>
              </a:rPr>
              <a:t>SEMPLIFIC@NDO</a:t>
            </a:r>
            <a:r>
              <a:rPr lang="it-IT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it-IT" sz="6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85852" y="1357298"/>
            <a:ext cx="7072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DAL 7 GENNAIO </a:t>
            </a:r>
            <a:r>
              <a:rPr lang="it-IT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(FORSE)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it-IT" sz="1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28596" y="2928934"/>
            <a:ext cx="85011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600" b="1" dirty="0" err="1" smtClean="0">
                <a:latin typeface="Times New Roman" pitchFamily="18" charset="0"/>
                <a:cs typeface="Times New Roman" pitchFamily="18" charset="0"/>
              </a:rPr>
              <a:t>CI</a:t>
            </a:r>
            <a:r>
              <a:rPr lang="it-IT" sz="3600" b="1" dirty="0" smtClean="0">
                <a:latin typeface="Times New Roman" pitchFamily="18" charset="0"/>
                <a:cs typeface="Times New Roman" pitchFamily="18" charset="0"/>
              </a:rPr>
              <a:t> SARA’ IL DOCUMENTO UNICO </a:t>
            </a:r>
            <a:r>
              <a:rPr lang="it-IT" sz="3600" b="1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it-IT" sz="3600" b="1" dirty="0" smtClean="0">
                <a:latin typeface="Times New Roman" pitchFamily="18" charset="0"/>
                <a:cs typeface="Times New Roman" pitchFamily="18" charset="0"/>
              </a:rPr>
              <a:t> CIRCOLAZIONE E POCO IMPORTA SE COMPILEREMO UNA ISTANZA UNIFICATA O COMPILEREMO L’ATTO </a:t>
            </a:r>
            <a:r>
              <a:rPr lang="it-IT" sz="3600" b="1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it-IT" sz="3600" b="1" dirty="0" smtClean="0">
                <a:latin typeface="Times New Roman" pitchFamily="18" charset="0"/>
                <a:cs typeface="Times New Roman" pitchFamily="18" charset="0"/>
              </a:rPr>
              <a:t> VENDITA SU UN CDP DIGITALE O UN ATTO DIGITALE</a:t>
            </a:r>
            <a:endParaRPr lang="it-IT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23528" y="188640"/>
            <a:ext cx="8208912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/>
              <a:t>FIRMA REMOTA</a:t>
            </a:r>
            <a:endParaRPr lang="it-IT" sz="48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51520" y="1268760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ABBIAMO FATTO L’ACCORDO CON UNA SOCIETA’ CERTIFICATRICE E QUINDI    </a:t>
            </a:r>
            <a:endParaRPr lang="it-IT" sz="32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51520" y="2780928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SIAMO GIA’ OPERATIVI CON PRATICHE LIGHT PER LA FIRMA REMOTA</a:t>
            </a:r>
            <a:endParaRPr lang="it-IT" sz="32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23528" y="188640"/>
            <a:ext cx="8208912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/>
              <a:t>FIRMA REMOTA</a:t>
            </a:r>
            <a:endParaRPr lang="it-IT" sz="48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51520" y="1268760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ABBIAMO FATTO L’ACCORDO CON UNA SOCIETA’ CERTIFICATRICE E QUINDI    </a:t>
            </a:r>
            <a:endParaRPr lang="it-IT" sz="32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51520" y="2780928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SIAMO GIA’ OPERATIVI CON PRATICHE LIGHT PER LA FIRMA REMOTA</a:t>
            </a:r>
            <a:endParaRPr lang="it-IT" sz="32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51520" y="4797152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QUESTO SIGNIFICA CHE CHI VUOLE PUO’ CHIEDERE A QUELLA SOCIETA’ </a:t>
            </a:r>
            <a:r>
              <a:rPr lang="it-IT" sz="3200" b="1" dirty="0" err="1" smtClean="0"/>
              <a:t>DI</a:t>
            </a:r>
            <a:r>
              <a:rPr lang="it-IT" sz="3200" b="1" dirty="0" smtClean="0"/>
              <a:t> ESSERE CERTIFICATO </a:t>
            </a:r>
            <a:endParaRPr lang="it-IT" sz="32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23528" y="188640"/>
            <a:ext cx="8208912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/>
              <a:t>FIRMA REMOTA</a:t>
            </a:r>
            <a:endParaRPr lang="it-IT" sz="48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51520" y="1268760"/>
            <a:ext cx="8640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IL COSTO ANNUO DEL CERTIFICATO E’ </a:t>
            </a:r>
            <a:r>
              <a:rPr lang="it-IT" sz="3200" b="1" dirty="0" err="1" smtClean="0"/>
              <a:t>DI</a:t>
            </a:r>
            <a:r>
              <a:rPr lang="it-IT" sz="3200" b="1" dirty="0" smtClean="0"/>
              <a:t> EURO</a:t>
            </a:r>
          </a:p>
          <a:p>
            <a:r>
              <a:rPr lang="it-IT" sz="3200" b="1" dirty="0" smtClean="0"/>
              <a:t>-110 PER ILPRIMO</a:t>
            </a:r>
          </a:p>
          <a:p>
            <a:r>
              <a:rPr lang="it-IT" sz="3200" b="1" dirty="0" smtClean="0"/>
              <a:t>- 60 PER OGNI CERTIFICATO SUCCESSIVO ABBINATO ALLA STESSA </a:t>
            </a:r>
            <a:r>
              <a:rPr lang="it-IT" sz="3200" b="1" dirty="0" err="1" smtClean="0"/>
              <a:t>P.IVA</a:t>
            </a:r>
            <a:r>
              <a:rPr lang="it-IT" sz="3200" b="1" dirty="0" smtClean="0"/>
              <a:t>    </a:t>
            </a:r>
            <a:endParaRPr lang="it-IT" sz="32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23528" y="188640"/>
            <a:ext cx="8208912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/>
              <a:t>FIRMA REMOTA</a:t>
            </a:r>
            <a:endParaRPr lang="it-IT" sz="48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51520" y="1268760"/>
            <a:ext cx="8640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IL COSTO ANNUO DEL CERTIFICATO E’ </a:t>
            </a:r>
            <a:r>
              <a:rPr lang="it-IT" sz="3200" b="1" dirty="0" err="1" smtClean="0"/>
              <a:t>DI</a:t>
            </a:r>
            <a:r>
              <a:rPr lang="it-IT" sz="3200" b="1" dirty="0" smtClean="0"/>
              <a:t> EURO</a:t>
            </a:r>
          </a:p>
          <a:p>
            <a:r>
              <a:rPr lang="it-IT" sz="3200" b="1" dirty="0" smtClean="0"/>
              <a:t>-110 PER ILPRIMO</a:t>
            </a:r>
          </a:p>
          <a:p>
            <a:r>
              <a:rPr lang="it-IT" sz="3200" b="1" dirty="0" smtClean="0"/>
              <a:t>- 60 PER OGNI CERTIFICATO SUCCESSIVO ABBINATO ALLA STESSA </a:t>
            </a:r>
            <a:r>
              <a:rPr lang="it-IT" sz="3200" b="1" dirty="0" err="1" smtClean="0"/>
              <a:t>P.IVA</a:t>
            </a:r>
            <a:r>
              <a:rPr lang="it-IT" sz="3200" b="1" dirty="0" smtClean="0"/>
              <a:t>    </a:t>
            </a:r>
            <a:endParaRPr lang="it-IT" sz="32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14282" y="3786190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GIA’ PERCHE’ OGNI CERTIFICATORE DOVRA’ AVERE UNA SUA FIRMA </a:t>
            </a:r>
            <a:endParaRPr lang="it-IT" sz="32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23528" y="188640"/>
            <a:ext cx="8208912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/>
              <a:t>FIRMA REMOTA</a:t>
            </a:r>
            <a:endParaRPr lang="it-IT" sz="48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51520" y="1268760"/>
            <a:ext cx="8640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IL COSTO ANNUO DEL CERTIFICATO E’ </a:t>
            </a:r>
            <a:r>
              <a:rPr lang="it-IT" sz="3200" b="1" dirty="0" err="1" smtClean="0"/>
              <a:t>DI</a:t>
            </a:r>
            <a:r>
              <a:rPr lang="it-IT" sz="3200" b="1" dirty="0" smtClean="0"/>
              <a:t> EURO</a:t>
            </a:r>
          </a:p>
          <a:p>
            <a:r>
              <a:rPr lang="it-IT" sz="3200" b="1" dirty="0" smtClean="0"/>
              <a:t>-110 PER ILPRIMO</a:t>
            </a:r>
          </a:p>
          <a:p>
            <a:r>
              <a:rPr lang="it-IT" sz="3200" b="1" dirty="0" smtClean="0"/>
              <a:t>- 60 PER OGNI CERTIFICATO SUCCESSIVO ABBINATO ALLA STESSA </a:t>
            </a:r>
            <a:r>
              <a:rPr lang="it-IT" sz="3200" b="1" dirty="0" err="1" smtClean="0"/>
              <a:t>P.IVA</a:t>
            </a:r>
            <a:r>
              <a:rPr lang="it-IT" sz="3200" b="1" dirty="0" smtClean="0"/>
              <a:t>    </a:t>
            </a:r>
            <a:endParaRPr lang="it-IT" sz="32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14282" y="3786190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GIA’ PERCHE’ OGNI CERTIFICATORE DOVRA’ AVERE UNA SUA FIRMA </a:t>
            </a:r>
            <a:endParaRPr lang="it-IT" sz="32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85720" y="5000636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IN QUANTO NON APPORRA’ LA FIRMA GRAFOMETRICA MA QUELLA DIGITALE </a:t>
            </a:r>
            <a:endParaRPr lang="it-IT" sz="32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23528" y="188640"/>
            <a:ext cx="8208912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/>
              <a:t>FIRMA REMOTA</a:t>
            </a:r>
            <a:endParaRPr lang="it-IT" sz="48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51520" y="1268760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ABBIAMO CHIESTO AD ACI SE POTESSE LUI FARCI DA ENTE CERTIFICATORE </a:t>
            </a:r>
            <a:endParaRPr lang="it-IT" sz="32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23528" y="188640"/>
            <a:ext cx="8208912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/>
              <a:t>FIRMA REMOTA</a:t>
            </a:r>
            <a:endParaRPr lang="it-IT" sz="48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51520" y="1268760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ABBIAMO CHIESTO AD ACI SE POTESSE LUI FARCI DA ENTE CERTIFICATORE </a:t>
            </a:r>
            <a:endParaRPr lang="it-IT" sz="32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85720" y="2357430"/>
            <a:ext cx="85683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ASSEGNANDO AD OGNI AUTENTICATORE UN CERTIFICATO, COSI’ COME AVVIENE PER I FUNZIONARI PRA</a:t>
            </a:r>
            <a:endParaRPr lang="it-IT" sz="32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23528" y="188640"/>
            <a:ext cx="8208912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/>
              <a:t>FIRMA REMOTA</a:t>
            </a:r>
            <a:endParaRPr lang="it-IT" sz="48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51520" y="1268760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ABBIAMO CHIESTO AD ACI SE POTESSE LUI FARCI DA ENTE CERTIFICATORE </a:t>
            </a:r>
            <a:endParaRPr lang="it-IT" sz="32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85720" y="2357430"/>
            <a:ext cx="85683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ASSEGNANDO AD OGNI AUTENTICATORE UN CERTIFICATO, COSI’ COME AVVIENE PER I FUNZIONARI PRA</a:t>
            </a:r>
            <a:endParaRPr lang="it-IT" sz="32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57158" y="4143380"/>
            <a:ext cx="86398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LA RISPOSTA AVUTA ALLORA E’ STATA POSSIBILISTICA E QUINDI ABBIAMO AVVISATO I NOSTRI CLIENTI </a:t>
            </a:r>
            <a:r>
              <a:rPr lang="it-IT" sz="3200" b="1" dirty="0" err="1" smtClean="0"/>
              <a:t>DI</a:t>
            </a:r>
            <a:r>
              <a:rPr lang="it-IT" sz="3200" b="1" dirty="0" smtClean="0"/>
              <a:t> QUESTA POSSIBILITA’ PER EVITARE UN COSTO </a:t>
            </a:r>
            <a:endParaRPr lang="it-IT" sz="32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23528" y="188640"/>
            <a:ext cx="8208912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/>
              <a:t>FIRMA REMOTA</a:t>
            </a:r>
            <a:endParaRPr lang="it-IT" sz="48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51520" y="1268760"/>
            <a:ext cx="86409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AD UNA RICHIESTA </a:t>
            </a:r>
            <a:r>
              <a:rPr lang="it-IT" sz="3200" b="1" dirty="0" err="1" smtClean="0"/>
              <a:t>DI</a:t>
            </a:r>
            <a:r>
              <a:rPr lang="it-IT" sz="3200" b="1" dirty="0" smtClean="0"/>
              <a:t> AGGIORNAMENTO DELLA SITUAZIONE FATTA PROPRIO IN QUESTI GIORNI SIA SULLE TAVOLETTE CHE SULLA FIRMA REMOTA </a:t>
            </a:r>
            <a:endParaRPr lang="it-IT" sz="32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23528" y="188640"/>
            <a:ext cx="8208912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/>
              <a:t>FIRMA REMOTA</a:t>
            </a:r>
            <a:endParaRPr lang="it-IT" sz="48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51520" y="1268760"/>
            <a:ext cx="86409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AD UNA RICHIESTA </a:t>
            </a:r>
            <a:r>
              <a:rPr lang="it-IT" sz="3200" b="1" dirty="0" err="1" smtClean="0"/>
              <a:t>DI</a:t>
            </a:r>
            <a:r>
              <a:rPr lang="it-IT" sz="3200" b="1" dirty="0" smtClean="0"/>
              <a:t> AGGIORNAMENTO DELLA SITUAZIONE FATTA PROPRIO IN QUESTI GIORNI SIA SULLE TAVOLETTE CHE SULLA FIRMA REMOTA </a:t>
            </a:r>
            <a:endParaRPr lang="it-IT" sz="32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85720" y="3429000"/>
            <a:ext cx="85683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 smtClean="0"/>
              <a:t>CI</a:t>
            </a:r>
            <a:r>
              <a:rPr lang="it-IT" sz="3200" b="1" dirty="0" smtClean="0"/>
              <a:t> E’ STATO SCRITTO CHE “</a:t>
            </a:r>
            <a:r>
              <a:rPr lang="it-IT" sz="3200" b="1" i="1" dirty="0" err="1" smtClean="0"/>
              <a:t>……</a:t>
            </a:r>
            <a:r>
              <a:rPr lang="it-IT" sz="3200" b="1" i="1" dirty="0" smtClean="0"/>
              <a:t>[OMISSIS]….SPERIAMO CHE A SETTEBRE LA SITUAZIONE SI SBLOCCHI”</a:t>
            </a:r>
            <a:endParaRPr lang="it-IT" sz="3200" b="1" i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42844" y="357166"/>
            <a:ext cx="8858312" cy="101566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 err="1" smtClean="0">
                <a:latin typeface="Times New Roman" pitchFamily="18" charset="0"/>
                <a:cs typeface="Times New Roman" pitchFamily="18" charset="0"/>
              </a:rPr>
              <a:t>SEMPLIFIC@NDO</a:t>
            </a:r>
            <a:r>
              <a:rPr lang="it-IT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it-IT" sz="6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85852" y="1357298"/>
            <a:ext cx="7072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DAL 7 GENNAIO </a:t>
            </a:r>
            <a:r>
              <a:rPr lang="it-IT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(FORSE)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it-IT" sz="1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28596" y="2428868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 MODALITA’ SARANNO DIGITALI !</a:t>
            </a:r>
            <a:endParaRPr lang="it-IT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00034" y="3041571"/>
            <a:ext cx="821537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>
                <a:latin typeface="Times New Roman" pitchFamily="18" charset="0"/>
                <a:cs typeface="Times New Roman" pitchFamily="18" charset="0"/>
              </a:rPr>
              <a:t>DECRETO LEGISLATIVO 29 maggio 2017, n. 98</a:t>
            </a:r>
          </a:p>
          <a:p>
            <a:r>
              <a:rPr lang="it-IT" sz="2200" b="1" dirty="0" smtClean="0">
                <a:latin typeface="Times New Roman" pitchFamily="18" charset="0"/>
                <a:cs typeface="Times New Roman" pitchFamily="18" charset="0"/>
              </a:rPr>
              <a:t>3. Le istanze e la relativa  documentazione  sono  trasmesse  dagli uffici che le ricevono </a:t>
            </a:r>
            <a:r>
              <a:rPr lang="it-IT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per via telematica </a:t>
            </a:r>
            <a:r>
              <a:rPr lang="it-IT" sz="2200" b="1" dirty="0" smtClean="0">
                <a:latin typeface="Times New Roman" pitchFamily="18" charset="0"/>
                <a:cs typeface="Times New Roman" pitchFamily="18" charset="0"/>
              </a:rPr>
              <a:t>al Centro elaborazione dati presso il Ministero delle infrastrutture e dei trasporti, di  seguito denominato CED, che gestisce l'Archivio nazionale dei veicoli di  cui agli articoli 225 e 226 del decreto legislativo 30  aprile  1992,  n. 285. </a:t>
            </a:r>
            <a:br>
              <a:rPr lang="it-IT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2200" b="1" dirty="0" smtClean="0">
                <a:latin typeface="Times New Roman" pitchFamily="18" charset="0"/>
                <a:cs typeface="Times New Roman" pitchFamily="18" charset="0"/>
              </a:rPr>
              <a:t>  4. Il CED trasmette contestualmente al PRA, </a:t>
            </a:r>
            <a:r>
              <a:rPr lang="it-IT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esclusivamente per  via telematica</a:t>
            </a:r>
            <a:r>
              <a:rPr lang="it-IT" sz="2200" b="1" dirty="0" smtClean="0">
                <a:latin typeface="Times New Roman" pitchFamily="18" charset="0"/>
                <a:cs typeface="Times New Roman" pitchFamily="18" charset="0"/>
              </a:rPr>
              <a:t>, i dati relativi alla </a:t>
            </a:r>
            <a:r>
              <a:rPr lang="it-IT" sz="2200" b="1" dirty="0" err="1" smtClean="0">
                <a:latin typeface="Times New Roman" pitchFamily="18" charset="0"/>
                <a:cs typeface="Times New Roman" pitchFamily="18" charset="0"/>
              </a:rPr>
              <a:t>proprieta'</a:t>
            </a:r>
            <a:r>
              <a:rPr lang="it-IT" sz="2200" b="1" dirty="0" smtClean="0">
                <a:latin typeface="Times New Roman" pitchFamily="18" charset="0"/>
                <a:cs typeface="Times New Roman" pitchFamily="18" charset="0"/>
              </a:rPr>
              <a:t> ed allo  stato  giuridico del veicolo, unitamente alla documentazione in formato elettronico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23528" y="188640"/>
            <a:ext cx="8208912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/>
              <a:t>FIRMA REMOTA</a:t>
            </a:r>
            <a:endParaRPr lang="it-IT" sz="48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51520" y="1268760"/>
            <a:ext cx="86409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AD UNA RICHIESTA </a:t>
            </a:r>
            <a:r>
              <a:rPr lang="it-IT" sz="3200" b="1" dirty="0" err="1" smtClean="0"/>
              <a:t>DI</a:t>
            </a:r>
            <a:r>
              <a:rPr lang="it-IT" sz="3200" b="1" dirty="0" smtClean="0"/>
              <a:t> AGGIORNAMENTO DELLA SITUAZIONE FATTA PROPRIO IN QUESTI GIORNI SIA SULLE TAVOLETTE CHE SULLA FIRMA REMOTA </a:t>
            </a:r>
            <a:endParaRPr lang="it-IT" sz="32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85720" y="3429000"/>
            <a:ext cx="85683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 smtClean="0"/>
              <a:t>CI</a:t>
            </a:r>
            <a:r>
              <a:rPr lang="it-IT" sz="3200" b="1" dirty="0" smtClean="0"/>
              <a:t> E’ STATO SCRITTO CHE “</a:t>
            </a:r>
            <a:r>
              <a:rPr lang="it-IT" sz="3200" b="1" i="1" dirty="0" err="1" smtClean="0"/>
              <a:t>……</a:t>
            </a:r>
            <a:r>
              <a:rPr lang="it-IT" sz="3200" b="1" i="1" dirty="0" smtClean="0"/>
              <a:t>[OMISSIS]….SPERIAMO CHE A SETTEBRE LA SITUAZIONE SI SBLOCCHI”</a:t>
            </a:r>
            <a:endParaRPr lang="it-IT" sz="3200" b="1" i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57158" y="5072074"/>
            <a:ext cx="86398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QUINDI ESSENDO ANCORA APERTA LA POSSIBILITA’ </a:t>
            </a:r>
            <a:r>
              <a:rPr lang="it-IT" sz="3200" b="1" dirty="0" err="1" smtClean="0"/>
              <a:t>DI</a:t>
            </a:r>
            <a:r>
              <a:rPr lang="it-IT" sz="3200" b="1" dirty="0" smtClean="0"/>
              <a:t> POTERLE AVERE OGNUNO DECIDA COSA FARE </a:t>
            </a:r>
            <a:endParaRPr lang="it-IT" sz="32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it-IT" b="1" dirty="0" smtClean="0">
                <a:latin typeface="+mn-lt"/>
              </a:rPr>
              <a:t>VEDIAMO LE PROCEDURE SU PRATICHE LIGHT</a:t>
            </a:r>
            <a:endParaRPr lang="it-IT" b="1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323" y="1928802"/>
            <a:ext cx="8819677" cy="450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  <a:solidFill>
            <a:srgbClr val="FFFFCC"/>
          </a:solidFill>
        </p:spPr>
        <p:txBody>
          <a:bodyPr>
            <a:noAutofit/>
          </a:bodyPr>
          <a:lstStyle/>
          <a:p>
            <a:r>
              <a:rPr lang="it-IT" sz="5400" b="1" dirty="0" smtClean="0">
                <a:latin typeface="Times New Roman" pitchFamily="18" charset="0"/>
                <a:cs typeface="Times New Roman" pitchFamily="18" charset="0"/>
              </a:rPr>
              <a:t>LE NUOVE PROCEDURE</a:t>
            </a:r>
            <a:endParaRPr lang="it-IT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35569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8000" b="1" dirty="0" smtClean="0">
                <a:latin typeface="Times New Roman" pitchFamily="18" charset="0"/>
                <a:cs typeface="Times New Roman" pitchFamily="18" charset="0"/>
              </a:rPr>
              <a:t>AO-STA</a:t>
            </a:r>
          </a:p>
          <a:p>
            <a:endParaRPr lang="it-IT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it-IT" sz="4400" b="1" dirty="0" smtClean="0">
                <a:latin typeface="Times New Roman" pitchFamily="18" charset="0"/>
                <a:cs typeface="Times New Roman" pitchFamily="18" charset="0"/>
              </a:rPr>
              <a:t>ACQUISIZIONE OTTICA STA</a:t>
            </a:r>
            <a:endParaRPr lang="it-IT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1694</TotalTime>
  <Words>2275</Words>
  <Application>Microsoft Office PowerPoint</Application>
  <PresentationFormat>Presentazione su schermo (4:3)</PresentationFormat>
  <Paragraphs>323</Paragraphs>
  <Slides>81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81</vt:i4>
      </vt:variant>
    </vt:vector>
  </HeadingPairs>
  <TitlesOfParts>
    <vt:vector size="82" baseType="lpstr">
      <vt:lpstr>Tema di Office</vt:lpstr>
      <vt:lpstr>SEMPLIFIC@UTO e PRATICHE LIGHT </vt:lpstr>
      <vt:lpstr>SEMPLIFIC@UTO LIGHT   -  FULL</vt:lpstr>
      <vt:lpstr>I PROCESSI DIGITALI</vt:lpstr>
      <vt:lpstr>Diapositiva 4</vt:lpstr>
      <vt:lpstr>Diapositiva 5</vt:lpstr>
      <vt:lpstr>NON VERRANNO PIU’ MATERIALIZZATI DOCUMENTI CARTACEI, MA SARANNO GENERATI DIGITALMENTE E TRATTATI DIGITALMENTE</vt:lpstr>
      <vt:lpstr>Diapositiva 7</vt:lpstr>
      <vt:lpstr>Diapositiva 8</vt:lpstr>
      <vt:lpstr>LE NUOVE PROCEDURE</vt:lpstr>
      <vt:lpstr>Diapositiva 10</vt:lpstr>
      <vt:lpstr>Diapositiva 11</vt:lpstr>
      <vt:lpstr>Diapositiva 12</vt:lpstr>
      <vt:lpstr>MODALITA’ OPERATIVE</vt:lpstr>
      <vt:lpstr>MODALITA’ OPERATIVE</vt:lpstr>
      <vt:lpstr>PREPARAZIONE PRATICHE</vt:lpstr>
      <vt:lpstr>PREPARAZIONE PRATICHE</vt:lpstr>
      <vt:lpstr>PREPARAZIONE PRATICA</vt:lpstr>
      <vt:lpstr>PREPARAZIONE PRATICHE</vt:lpstr>
      <vt:lpstr>PREPARAZIONE PRATICHE</vt:lpstr>
      <vt:lpstr>Diapositiva 20</vt:lpstr>
      <vt:lpstr>Diapositiva 21</vt:lpstr>
      <vt:lpstr>Diapositiva 22</vt:lpstr>
      <vt:lpstr>Diapositiva 23</vt:lpstr>
      <vt:lpstr>PRESENTAZIONE PRATICHE</vt:lpstr>
      <vt:lpstr>PRESENTAZIONE PRATICHE</vt:lpstr>
      <vt:lpstr>AGGANCIARE PRATICA STA</vt:lpstr>
      <vt:lpstr>AGGANCIARE PRATICA STA</vt:lpstr>
      <vt:lpstr>AGGANCIARE PRATICA STA</vt:lpstr>
      <vt:lpstr>AGGANCIARE PRATICA STA</vt:lpstr>
      <vt:lpstr>MODALITA’ OPERATIVE</vt:lpstr>
      <vt:lpstr>MODALITA’ OPERATIVE</vt:lpstr>
      <vt:lpstr>MODALITA’ OPERATIVE</vt:lpstr>
      <vt:lpstr>MODALITA’ OPERATIVE</vt:lpstr>
      <vt:lpstr>MODALITA’ OPERATIVE</vt:lpstr>
      <vt:lpstr>MODALITA’ OPERATIVE</vt:lpstr>
      <vt:lpstr>MODALITA’ OPERATIVE</vt:lpstr>
      <vt:lpstr>MODALITA’ OPERATIVE</vt:lpstr>
      <vt:lpstr>MODALITA’ OPERATIVE</vt:lpstr>
      <vt:lpstr>MODALITA’ OPERATIVE</vt:lpstr>
      <vt:lpstr>MODALITA’ OPERATIVE</vt:lpstr>
      <vt:lpstr>MODALITA’ OPERATIVE</vt:lpstr>
      <vt:lpstr>MODALITA’ OPERATIVE</vt:lpstr>
      <vt:lpstr>MODALITA’ OPERATIVE</vt:lpstr>
      <vt:lpstr>MODALITA’ OPERATIVE</vt:lpstr>
      <vt:lpstr>MODALITA’ OPERATIVE</vt:lpstr>
      <vt:lpstr>MODALITA’ OPERATIVE</vt:lpstr>
      <vt:lpstr>MODALITA’ OPERATIVE</vt:lpstr>
      <vt:lpstr>MODALITA’ OPERATIVE</vt:lpstr>
      <vt:lpstr>MODALITA’ OPERATIVE</vt:lpstr>
      <vt:lpstr>MODALITA’ OPERATIVE</vt:lpstr>
      <vt:lpstr>MODALITA’ OPERATIVE</vt:lpstr>
      <vt:lpstr>MODALITA’ OPERATIVE</vt:lpstr>
      <vt:lpstr>MODALITA’ OPERATIVE</vt:lpstr>
      <vt:lpstr>MODALITA’ OPERATIVE</vt:lpstr>
      <vt:lpstr>MODALITA’ OPERATIVE</vt:lpstr>
      <vt:lpstr>MODALITA’ OPERATIVE</vt:lpstr>
      <vt:lpstr>PARLIAMO DI 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Diapositiva 72</vt:lpstr>
      <vt:lpstr>Diapositiva 73</vt:lpstr>
      <vt:lpstr>Diapositiva 74</vt:lpstr>
      <vt:lpstr>Diapositiva 75</vt:lpstr>
      <vt:lpstr>Diapositiva 76</vt:lpstr>
      <vt:lpstr>Diapositiva 77</vt:lpstr>
      <vt:lpstr>Diapositiva 78</vt:lpstr>
      <vt:lpstr>Diapositiva 79</vt:lpstr>
      <vt:lpstr>Diapositiva 80</vt:lpstr>
      <vt:lpstr>VEDIAMO LE PROCEDURE SU PRATICHE LIGHT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SEMPLIFIC@UTO</dc:title>
  <dc:creator>guido.sciarrillo@hotmail.it</dc:creator>
  <cp:lastModifiedBy>HP</cp:lastModifiedBy>
  <cp:revision>278</cp:revision>
  <dcterms:created xsi:type="dcterms:W3CDTF">2018-08-29T21:01:22Z</dcterms:created>
  <dcterms:modified xsi:type="dcterms:W3CDTF">2018-09-04T08:16:44Z</dcterms:modified>
</cp:coreProperties>
</file>